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64" r:id="rId4"/>
    <p:sldId id="257" r:id="rId5"/>
    <p:sldId id="258" r:id="rId6"/>
    <p:sldId id="259" r:id="rId7"/>
    <p:sldId id="260" r:id="rId8"/>
    <p:sldId id="261" r:id="rId9"/>
    <p:sldId id="263"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C87234F2-1525-4E4D-89F6-8BF2E7CBD359}">
          <p14:sldIdLst>
            <p14:sldId id="256"/>
            <p14:sldId id="262"/>
            <p14:sldId id="264"/>
            <p14:sldId id="257"/>
            <p14:sldId id="258"/>
            <p14:sldId id="259"/>
            <p14:sldId id="260"/>
            <p14:sldId id="261"/>
            <p14:sldId id="263"/>
          </p14:sldIdLst>
        </p14:section>
        <p14:section name="Раздел без заголовка" id="{07A4D814-027D-45E1-BB8D-FC03E9B63783}">
          <p14:sldIdLst>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5279C48-9D7E-44D6-8FC5-08AF18BE7475}" type="datetimeFigureOut">
              <a:rPr lang="ru-RU" smtClean="0"/>
              <a:t>20.02.2023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C4C692-9613-4500-8976-47ECCD15834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5279C48-9D7E-44D6-8FC5-08AF18BE7475}" type="datetimeFigureOut">
              <a:rPr lang="ru-RU" smtClean="0"/>
              <a:t>20.02.2023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C4C692-9613-4500-8976-47ECCD15834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5279C48-9D7E-44D6-8FC5-08AF18BE7475}" type="datetimeFigureOut">
              <a:rPr lang="ru-RU" smtClean="0"/>
              <a:t>20.02.2023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C4C692-9613-4500-8976-47ECCD15834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279C48-9D7E-44D6-8FC5-08AF18BE7475}" type="datetimeFigureOut">
              <a:rPr lang="ru-RU" smtClean="0"/>
              <a:t>20.02.2023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C4C692-9613-4500-8976-47ECCD15834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5279C48-9D7E-44D6-8FC5-08AF18BE7475}" type="datetimeFigureOut">
              <a:rPr lang="ru-RU" smtClean="0"/>
              <a:t>20.02.2023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C4C692-9613-4500-8976-47ECCD15834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279C48-9D7E-44D6-8FC5-08AF18BE7475}" type="datetimeFigureOut">
              <a:rPr lang="ru-RU" smtClean="0"/>
              <a:t>20.02.2023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C4C692-9613-4500-8976-47ECCD15834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5279C48-9D7E-44D6-8FC5-08AF18BE7475}" type="datetimeFigureOut">
              <a:rPr lang="ru-RU" smtClean="0"/>
              <a:t>20.02.2023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6C4C692-9613-4500-8976-47ECCD158340}"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5279C48-9D7E-44D6-8FC5-08AF18BE7475}" type="datetimeFigureOut">
              <a:rPr lang="ru-RU" smtClean="0"/>
              <a:t>20.02.2023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6C4C692-9613-4500-8976-47ECCD15834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79C48-9D7E-44D6-8FC5-08AF18BE7475}" type="datetimeFigureOut">
              <a:rPr lang="ru-RU" smtClean="0"/>
              <a:t>20.02.2023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6C4C692-9613-4500-8976-47ECCD15834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5279C48-9D7E-44D6-8FC5-08AF18BE7475}" type="datetimeFigureOut">
              <a:rPr lang="ru-RU" smtClean="0"/>
              <a:t>20.02.2023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C4C692-9613-4500-8976-47ECCD15834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5279C48-9D7E-44D6-8FC5-08AF18BE7475}" type="datetimeFigureOut">
              <a:rPr lang="ru-RU" smtClean="0"/>
              <a:t>20.02.2023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C4C692-9613-4500-8976-47ECCD15834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5279C48-9D7E-44D6-8FC5-08AF18BE7475}" type="datetimeFigureOut">
              <a:rPr lang="ru-RU" smtClean="0"/>
              <a:t>20.02.2023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6C4C692-9613-4500-8976-47ECCD15834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908720"/>
            <a:ext cx="7848872" cy="4320480"/>
          </a:xfrm>
        </p:spPr>
        <p:txBody>
          <a:bodyPr/>
          <a:lstStyle/>
          <a:p>
            <a:pPr marL="182880" indent="0">
              <a:buNone/>
            </a:pPr>
            <a:r>
              <a:rPr lang="ru-RU" sz="3200" b="1" i="1"/>
              <a:t>П</a:t>
            </a:r>
            <a:r>
              <a:rPr lang="uk-UA" sz="3200" b="1" i="1" err="1"/>
              <a:t>резентація</a:t>
            </a:r>
            <a:br>
              <a:rPr lang="uk-UA" sz="3200" b="1" i="1"/>
            </a:br>
            <a:br>
              <a:rPr lang="uk-UA" sz="3200" i="1"/>
            </a:br>
            <a:r>
              <a:rPr lang="uk-UA" sz="3200" b="1" i="1"/>
              <a:t>      вихователя</a:t>
            </a:r>
            <a:br>
              <a:rPr lang="uk-UA" sz="3200" b="1" i="1"/>
            </a:br>
            <a:br>
              <a:rPr lang="uk-UA" sz="3200" b="1" i="1"/>
            </a:br>
            <a:r>
              <a:rPr lang="uk-UA" sz="3200" b="1" i="1"/>
              <a:t>            Наталі Журби </a:t>
            </a:r>
            <a:br>
              <a:rPr lang="uk-UA" sz="3200" b="1" i="1"/>
            </a:br>
            <a:r>
              <a:rPr lang="uk-UA" sz="3200" b="1" i="1"/>
              <a:t> </a:t>
            </a:r>
            <a:br>
              <a:rPr lang="uk-UA" sz="3200" b="1" i="1"/>
            </a:br>
            <a:r>
              <a:rPr lang="uk-UA" sz="3200" b="1" i="1"/>
              <a:t>                  та  її улюбленців</a:t>
            </a:r>
            <a:br>
              <a:rPr lang="uk-UA" sz="3200" b="1" i="1"/>
            </a:br>
            <a:br>
              <a:rPr lang="uk-UA" sz="3200" i="1"/>
            </a:br>
            <a:r>
              <a:rPr lang="uk-UA" sz="3200" i="1"/>
              <a:t>                         групи: « Ромашка»</a:t>
            </a:r>
            <a:endParaRPr lang="ru-RU" sz="3200" b="1" i="1"/>
          </a:p>
        </p:txBody>
      </p:sp>
    </p:spTree>
    <p:extLst>
      <p:ext uri="{BB962C8B-B14F-4D97-AF65-F5344CB8AC3E}">
        <p14:creationId xmlns:p14="http://schemas.microsoft.com/office/powerpoint/2010/main" val="416792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764704"/>
            <a:ext cx="7200800" cy="4968552"/>
          </a:xfrm>
        </p:spPr>
        <p:txBody>
          <a:bodyPr/>
          <a:lstStyle/>
          <a:p>
            <a:pPr marL="0" indent="0" fontAlgn="ctr">
              <a:buNone/>
            </a:pPr>
            <a:br>
              <a:rPr lang="ru-RU" b="0">
                <a:effectLst/>
              </a:rPr>
            </a:br>
            <a:br>
              <a:rPr lang="ru-RU"/>
            </a:br>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57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3" y="7313"/>
            <a:ext cx="9144000" cy="6858000"/>
          </a:xfrm>
          <a:prstGeom prst="rect">
            <a:avLst/>
          </a:prstGeom>
        </p:spPr>
      </p:pic>
      <p:sp>
        <p:nvSpPr>
          <p:cNvPr id="2" name="TextBox 1"/>
          <p:cNvSpPr txBox="1"/>
          <p:nvPr/>
        </p:nvSpPr>
        <p:spPr>
          <a:xfrm rot="20948986">
            <a:off x="1475656" y="980728"/>
            <a:ext cx="5969326" cy="707886"/>
          </a:xfrm>
          <a:prstGeom prst="rect">
            <a:avLst/>
          </a:prstGeom>
          <a:noFill/>
        </p:spPr>
        <p:txBody>
          <a:bodyPr wrap="none" rtlCol="0">
            <a:spAutoFit/>
          </a:bodyPr>
          <a:lstStyle/>
          <a:p>
            <a:r>
              <a:rPr lang="uk-UA" sz="4000">
                <a:solidFill>
                  <a:schemeClr val="accent5">
                    <a:lumMod val="20000"/>
                    <a:lumOff val="80000"/>
                  </a:schemeClr>
                </a:solidFill>
              </a:rPr>
              <a:t>Роль дидактичних засобів </a:t>
            </a:r>
            <a:endParaRPr lang="ru-RU" sz="4000">
              <a:solidFill>
                <a:schemeClr val="accent5">
                  <a:lumMod val="20000"/>
                  <a:lumOff val="80000"/>
                </a:schemeClr>
              </a:solidFill>
            </a:endParaRPr>
          </a:p>
        </p:txBody>
      </p:sp>
      <p:sp>
        <p:nvSpPr>
          <p:cNvPr id="3" name="TextBox 2"/>
          <p:cNvSpPr txBox="1"/>
          <p:nvPr/>
        </p:nvSpPr>
        <p:spPr>
          <a:xfrm rot="503482">
            <a:off x="260828" y="2454677"/>
            <a:ext cx="7373591" cy="1323439"/>
          </a:xfrm>
          <a:prstGeom prst="rect">
            <a:avLst/>
          </a:prstGeom>
          <a:noFill/>
        </p:spPr>
        <p:txBody>
          <a:bodyPr wrap="square" rtlCol="0">
            <a:spAutoFit/>
          </a:bodyPr>
          <a:lstStyle/>
          <a:p>
            <a:r>
              <a:rPr lang="uk-UA" sz="4000" b="1">
                <a:solidFill>
                  <a:srgbClr val="FFFF00"/>
                </a:solidFill>
              </a:rPr>
              <a:t>у формуванні логіко-математичних компетентності</a:t>
            </a:r>
            <a:endParaRPr lang="ru-RU" sz="4000" b="1">
              <a:solidFill>
                <a:srgbClr val="FFFF00"/>
              </a:solidFill>
            </a:endParaRPr>
          </a:p>
        </p:txBody>
      </p:sp>
      <p:sp>
        <p:nvSpPr>
          <p:cNvPr id="4" name="TextBox 3"/>
          <p:cNvSpPr txBox="1"/>
          <p:nvPr/>
        </p:nvSpPr>
        <p:spPr>
          <a:xfrm rot="21115020">
            <a:off x="2699792" y="4365104"/>
            <a:ext cx="5231753" cy="707886"/>
          </a:xfrm>
          <a:prstGeom prst="rect">
            <a:avLst/>
          </a:prstGeom>
          <a:noFill/>
        </p:spPr>
        <p:txBody>
          <a:bodyPr wrap="none" rtlCol="0">
            <a:spAutoFit/>
          </a:bodyPr>
          <a:lstStyle/>
          <a:p>
            <a:r>
              <a:rPr lang="uk-UA" sz="4000">
                <a:solidFill>
                  <a:srgbClr val="FFFF00"/>
                </a:solidFill>
              </a:rPr>
              <a:t>дітей дошкільного віку</a:t>
            </a:r>
            <a:endParaRPr lang="ru-RU" sz="4000">
              <a:solidFill>
                <a:srgbClr val="FFFF00"/>
              </a:solidFill>
            </a:endParaRPr>
          </a:p>
        </p:txBody>
      </p:sp>
    </p:spTree>
    <p:extLst>
      <p:ext uri="{BB962C8B-B14F-4D97-AF65-F5344CB8AC3E}">
        <p14:creationId xmlns:p14="http://schemas.microsoft.com/office/powerpoint/2010/main" val="3291759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99592" y="764704"/>
            <a:ext cx="7560840" cy="5472608"/>
          </a:xfrm>
        </p:spPr>
      </p:pic>
    </p:spTree>
    <p:extLst>
      <p:ext uri="{BB962C8B-B14F-4D97-AF65-F5344CB8AC3E}">
        <p14:creationId xmlns:p14="http://schemas.microsoft.com/office/powerpoint/2010/main" val="3418001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2536" y="188640"/>
            <a:ext cx="9396536" cy="6669360"/>
          </a:xfrm>
        </p:spPr>
        <p:txBody>
          <a:bodyPr>
            <a:normAutofit fontScale="85000" lnSpcReduction="20000"/>
          </a:bodyPr>
          <a:lstStyle/>
          <a:p>
            <a:r>
              <a:rPr lang="ru-RU" err="1"/>
              <a:t>Математичні</a:t>
            </a:r>
            <a:r>
              <a:rPr lang="ru-RU"/>
              <a:t> </a:t>
            </a:r>
            <a:r>
              <a:rPr lang="ru-RU" err="1"/>
              <a:t>здібності</a:t>
            </a:r>
            <a:r>
              <a:rPr lang="ru-RU"/>
              <a:t> </a:t>
            </a:r>
            <a:r>
              <a:rPr lang="ru-RU" err="1"/>
              <a:t>знадобляться</a:t>
            </a:r>
            <a:r>
              <a:rPr lang="ru-RU"/>
              <a:t> </a:t>
            </a:r>
            <a:r>
              <a:rPr lang="ru-RU" err="1"/>
              <a:t>дітям</a:t>
            </a:r>
            <a:r>
              <a:rPr lang="ru-RU"/>
              <a:t> у </a:t>
            </a:r>
            <a:r>
              <a:rPr lang="ru-RU" err="1"/>
              <a:t>навчанні</a:t>
            </a:r>
            <a:r>
              <a:rPr lang="ru-RU"/>
              <a:t> та </a:t>
            </a:r>
            <a:r>
              <a:rPr lang="ru-RU" err="1"/>
              <a:t>дорослому</a:t>
            </a:r>
            <a:r>
              <a:rPr lang="ru-RU"/>
              <a:t> </a:t>
            </a:r>
            <a:r>
              <a:rPr lang="ru-RU" err="1"/>
              <a:t>житті</a:t>
            </a:r>
            <a:r>
              <a:rPr lang="ru-RU"/>
              <a:t>.</a:t>
            </a:r>
          </a:p>
          <a:p>
            <a:r>
              <a:rPr lang="ru-RU" err="1"/>
              <a:t>Вивчення</a:t>
            </a:r>
            <a:r>
              <a:rPr lang="ru-RU"/>
              <a:t> понять, </a:t>
            </a:r>
            <a:r>
              <a:rPr lang="ru-RU" err="1"/>
              <a:t>законів</a:t>
            </a:r>
            <a:r>
              <a:rPr lang="ru-RU"/>
              <a:t> математики та </a:t>
            </a:r>
            <a:r>
              <a:rPr lang="ru-RU" err="1"/>
              <a:t>логіки</a:t>
            </a:r>
            <a:r>
              <a:rPr lang="ru-RU"/>
              <a:t>, </a:t>
            </a:r>
            <a:r>
              <a:rPr lang="ru-RU" err="1"/>
              <a:t>розв’язання</a:t>
            </a:r>
            <a:r>
              <a:rPr lang="ru-RU"/>
              <a:t> </a:t>
            </a:r>
            <a:r>
              <a:rPr lang="ru-RU" err="1"/>
              <a:t>математичних</a:t>
            </a:r>
            <a:r>
              <a:rPr lang="ru-RU"/>
              <a:t> і </a:t>
            </a:r>
            <a:r>
              <a:rPr lang="ru-RU" err="1"/>
              <a:t>логічних</a:t>
            </a:r>
            <a:r>
              <a:rPr lang="ru-RU"/>
              <a:t> </a:t>
            </a:r>
            <a:r>
              <a:rPr lang="ru-RU" err="1"/>
              <a:t>завдань</a:t>
            </a:r>
            <a:r>
              <a:rPr lang="ru-RU"/>
              <a:t> </a:t>
            </a:r>
            <a:r>
              <a:rPr lang="ru-RU" err="1"/>
              <a:t>вимагає</a:t>
            </a:r>
            <a:r>
              <a:rPr lang="ru-RU"/>
              <a:t> </a:t>
            </a:r>
            <a:r>
              <a:rPr lang="ru-RU" err="1"/>
              <a:t>розумових</a:t>
            </a:r>
            <a:r>
              <a:rPr lang="ru-RU"/>
              <a:t> </a:t>
            </a:r>
            <a:r>
              <a:rPr lang="ru-RU" err="1"/>
              <a:t>зусиль</a:t>
            </a:r>
            <a:r>
              <a:rPr lang="ru-RU"/>
              <a:t>. </a:t>
            </a:r>
            <a:r>
              <a:rPr lang="ru-RU" err="1"/>
              <a:t>Вивчивши</a:t>
            </a:r>
            <a:r>
              <a:rPr lang="ru-RU"/>
              <a:t>  низку </a:t>
            </a:r>
            <a:r>
              <a:rPr lang="ru-RU" err="1"/>
              <a:t>наукових</a:t>
            </a:r>
            <a:r>
              <a:rPr lang="ru-RU"/>
              <a:t> </a:t>
            </a:r>
            <a:r>
              <a:rPr lang="ru-RU" err="1"/>
              <a:t>досліджень</a:t>
            </a:r>
            <a:r>
              <a:rPr lang="ru-RU"/>
              <a:t> </a:t>
            </a:r>
            <a:r>
              <a:rPr lang="ru-RU" err="1"/>
              <a:t>науковці</a:t>
            </a:r>
            <a:r>
              <a:rPr lang="ru-RU"/>
              <a:t> </a:t>
            </a:r>
            <a:r>
              <a:rPr lang="ru-RU" err="1"/>
              <a:t>виділили</a:t>
            </a:r>
            <a:r>
              <a:rPr lang="ru-RU"/>
              <a:t> </a:t>
            </a:r>
            <a:r>
              <a:rPr lang="ru-RU" err="1"/>
              <a:t>реальні</a:t>
            </a:r>
            <a:r>
              <a:rPr lang="ru-RU"/>
              <a:t> </a:t>
            </a:r>
            <a:r>
              <a:rPr lang="ru-RU" err="1"/>
              <a:t>докази</a:t>
            </a:r>
            <a:r>
              <a:rPr lang="ru-RU"/>
              <a:t> </a:t>
            </a:r>
            <a:r>
              <a:rPr lang="ru-RU" err="1"/>
              <a:t>користі</a:t>
            </a:r>
            <a:r>
              <a:rPr lang="ru-RU"/>
              <a:t> </a:t>
            </a:r>
            <a:r>
              <a:rPr lang="ru-RU" err="1"/>
              <a:t>від</a:t>
            </a:r>
            <a:r>
              <a:rPr lang="ru-RU"/>
              <a:t> занять математикою.</a:t>
            </a:r>
          </a:p>
          <a:p>
            <a:r>
              <a:rPr lang="uk-UA" b="1"/>
              <a:t>                                          Математика розвиває мислення</a:t>
            </a:r>
            <a:endParaRPr lang="ru-RU"/>
          </a:p>
          <a:p>
            <a:r>
              <a:rPr lang="uk-UA"/>
              <a:t>Вивчаючи математику і розв’язуючи завдання, дитина вчиться: узагальнювати і виділяти важливе; аналізувати і систематизувати; знаходити закономірності та встановлювати причинно-наслідкові зв’язки; міркувати і робити висновки; мислити </a:t>
            </a:r>
            <a:r>
              <a:rPr lang="uk-UA" err="1"/>
              <a:t>логічно</a:t>
            </a:r>
            <a:r>
              <a:rPr lang="uk-UA"/>
              <a:t>, стратегічно і </a:t>
            </a:r>
            <a:r>
              <a:rPr lang="uk-UA" err="1"/>
              <a:t>абстрактно</a:t>
            </a:r>
            <a:r>
              <a:rPr lang="uk-UA"/>
              <a:t>.</a:t>
            </a:r>
            <a:endParaRPr lang="ru-RU"/>
          </a:p>
          <a:p>
            <a:r>
              <a:rPr lang="ru-RU" b="1" err="1"/>
              <a:t>Заняття</a:t>
            </a:r>
            <a:r>
              <a:rPr lang="ru-RU" b="1"/>
              <a:t> математикою </a:t>
            </a:r>
            <a:r>
              <a:rPr lang="ru-RU" b="1" err="1"/>
              <a:t>тренують</a:t>
            </a:r>
            <a:r>
              <a:rPr lang="ru-RU" b="1"/>
              <a:t> </a:t>
            </a:r>
            <a:r>
              <a:rPr lang="ru-RU" b="1" err="1"/>
              <a:t>пам’ять</a:t>
            </a:r>
            <a:endParaRPr lang="ru-RU"/>
          </a:p>
          <a:p>
            <a:r>
              <a:rPr lang="ru-RU" err="1"/>
              <a:t>Пам'ять</a:t>
            </a:r>
            <a:r>
              <a:rPr lang="uk-UA"/>
              <a:t> потрібно</a:t>
            </a:r>
            <a:r>
              <a:rPr lang="ru-RU"/>
              <a:t> трену</a:t>
            </a:r>
            <a:r>
              <a:rPr lang="uk-UA"/>
              <a:t>ва</a:t>
            </a:r>
            <a:r>
              <a:rPr lang="ru-RU"/>
              <a:t>т</a:t>
            </a:r>
            <a:r>
              <a:rPr lang="uk-UA"/>
              <a:t>и</a:t>
            </a:r>
            <a:r>
              <a:rPr lang="ru-RU"/>
              <a:t> в </a:t>
            </a:r>
            <a:r>
              <a:rPr lang="ru-RU" err="1"/>
              <a:t>ранньому</a:t>
            </a:r>
            <a:r>
              <a:rPr lang="ru-RU"/>
              <a:t> </a:t>
            </a:r>
            <a:r>
              <a:rPr lang="ru-RU" err="1"/>
              <a:t>віці</a:t>
            </a:r>
            <a:r>
              <a:rPr lang="ru-RU"/>
              <a:t>; </a:t>
            </a:r>
            <a:r>
              <a:rPr lang="ru-RU" err="1"/>
              <a:t>рішення</a:t>
            </a:r>
            <a:r>
              <a:rPr lang="ru-RU"/>
              <a:t> </a:t>
            </a:r>
            <a:r>
              <a:rPr lang="ru-RU" err="1"/>
              <a:t>математичних</a:t>
            </a:r>
            <a:r>
              <a:rPr lang="ru-RU"/>
              <a:t> задач </a:t>
            </a:r>
            <a:r>
              <a:rPr lang="ru-RU" err="1"/>
              <a:t>розвиває</a:t>
            </a:r>
            <a:r>
              <a:rPr lang="ru-RU"/>
              <a:t> </a:t>
            </a:r>
            <a:r>
              <a:rPr lang="ru-RU" err="1"/>
              <a:t>пам’ять</a:t>
            </a:r>
            <a:r>
              <a:rPr lang="ru-RU"/>
              <a:t>.</a:t>
            </a:r>
          </a:p>
          <a:p>
            <a:r>
              <a:rPr lang="ru-RU" b="1"/>
              <a:t>Математика </a:t>
            </a:r>
            <a:r>
              <a:rPr lang="ru-RU" b="1" err="1"/>
              <a:t>загартовує</a:t>
            </a:r>
            <a:r>
              <a:rPr lang="ru-RU" b="1"/>
              <a:t> характер</a:t>
            </a:r>
            <a:endParaRPr lang="ru-RU"/>
          </a:p>
          <a:p>
            <a:r>
              <a:rPr lang="uk-UA"/>
              <a:t>Для правильного розв’язання математичних і логічних завдань потрібні уважність, наполегливість, відповідальність, точність і </a:t>
            </a:r>
            <a:r>
              <a:rPr lang="uk-UA" err="1"/>
              <a:t>акуратність.Чим</a:t>
            </a:r>
            <a:r>
              <a:rPr lang="uk-UA"/>
              <a:t> регулярніше дитина тренує ці «м’язи характеру», тим сильнішими вони стають, тим частіше допомагають дитині у вирішенні не тільки навчальних завдань, але й життєвих проблем.</a:t>
            </a:r>
            <a:endParaRPr lang="ru-RU"/>
          </a:p>
          <a:p>
            <a:r>
              <a:rPr lang="uk-UA"/>
              <a:t> </a:t>
            </a:r>
            <a:endParaRPr lang="ru-RU"/>
          </a:p>
          <a:p>
            <a:r>
              <a:rPr lang="ru-RU" b="1"/>
              <a:t>Математика </a:t>
            </a:r>
            <a:r>
              <a:rPr lang="ru-RU" b="1" err="1"/>
              <a:t>допомагає</a:t>
            </a:r>
            <a:r>
              <a:rPr lang="ru-RU" b="1"/>
              <a:t> </a:t>
            </a:r>
            <a:r>
              <a:rPr lang="ru-RU" b="1" err="1"/>
              <a:t>досягати</a:t>
            </a:r>
            <a:r>
              <a:rPr lang="ru-RU" b="1"/>
              <a:t> </a:t>
            </a:r>
            <a:r>
              <a:rPr lang="ru-RU" b="1" err="1"/>
              <a:t>успіху</a:t>
            </a:r>
            <a:r>
              <a:rPr lang="ru-RU" b="1"/>
              <a:t> в </a:t>
            </a:r>
            <a:r>
              <a:rPr lang="ru-RU" b="1" err="1"/>
              <a:t>гуманітарних</a:t>
            </a:r>
            <a:r>
              <a:rPr lang="ru-RU" b="1"/>
              <a:t> науках</a:t>
            </a:r>
            <a:endParaRPr lang="ru-RU"/>
          </a:p>
          <a:p>
            <a:r>
              <a:rPr lang="ru-RU" err="1"/>
              <a:t>Саме</a:t>
            </a:r>
            <a:r>
              <a:rPr lang="ru-RU"/>
              <a:t> </a:t>
            </a:r>
            <a:r>
              <a:rPr lang="ru-RU" err="1"/>
              <a:t>ранні</a:t>
            </a:r>
            <a:r>
              <a:rPr lang="ru-RU"/>
              <a:t> </a:t>
            </a:r>
            <a:r>
              <a:rPr lang="ru-RU" err="1"/>
              <a:t>математичні</a:t>
            </a:r>
            <a:r>
              <a:rPr lang="ru-RU"/>
              <a:t> </a:t>
            </a:r>
            <a:r>
              <a:rPr lang="ru-RU" err="1"/>
              <a:t>здібності</a:t>
            </a:r>
            <a:r>
              <a:rPr lang="ru-RU"/>
              <a:t> — </a:t>
            </a:r>
            <a:r>
              <a:rPr lang="ru-RU" err="1"/>
              <a:t>вірна</a:t>
            </a:r>
            <a:r>
              <a:rPr lang="ru-RU"/>
              <a:t> </a:t>
            </a:r>
            <a:r>
              <a:rPr lang="ru-RU" err="1"/>
              <a:t>передумова</a:t>
            </a:r>
            <a:r>
              <a:rPr lang="ru-RU"/>
              <a:t> до того, </a:t>
            </a:r>
            <a:r>
              <a:rPr lang="ru-RU" err="1"/>
              <a:t>що</a:t>
            </a:r>
            <a:r>
              <a:rPr lang="ru-RU"/>
              <a:t> в </a:t>
            </a:r>
            <a:r>
              <a:rPr lang="ru-RU" err="1"/>
              <a:t>подальшому</a:t>
            </a:r>
            <a:r>
              <a:rPr lang="ru-RU"/>
              <a:t> </a:t>
            </a:r>
            <a:r>
              <a:rPr lang="ru-RU" err="1"/>
              <a:t>дитина</a:t>
            </a:r>
            <a:r>
              <a:rPr lang="ru-RU"/>
              <a:t> буде не </a:t>
            </a:r>
            <a:r>
              <a:rPr lang="ru-RU" err="1"/>
              <a:t>тільки</a:t>
            </a:r>
            <a:r>
              <a:rPr lang="ru-RU"/>
              <a:t> добре </a:t>
            </a:r>
            <a:r>
              <a:rPr lang="ru-RU" err="1"/>
              <a:t>розуміти</a:t>
            </a:r>
            <a:r>
              <a:rPr lang="ru-RU"/>
              <a:t> математику, але і </a:t>
            </a:r>
            <a:r>
              <a:rPr lang="ru-RU" err="1"/>
              <a:t>процвітати</a:t>
            </a:r>
            <a:r>
              <a:rPr lang="ru-RU"/>
              <a:t> в </a:t>
            </a:r>
            <a:r>
              <a:rPr lang="ru-RU" err="1"/>
              <a:t>інших</a:t>
            </a:r>
            <a:r>
              <a:rPr lang="ru-RU"/>
              <a:t> </a:t>
            </a:r>
            <a:r>
              <a:rPr lang="ru-RU" err="1"/>
              <a:t>шкільних</a:t>
            </a:r>
            <a:r>
              <a:rPr lang="ru-RU"/>
              <a:t> </a:t>
            </a:r>
            <a:r>
              <a:rPr lang="ru-RU" err="1"/>
              <a:t>дисциплінах</a:t>
            </a:r>
            <a:r>
              <a:rPr lang="ru-RU"/>
              <a:t>. </a:t>
            </a:r>
            <a:r>
              <a:rPr lang="ru-RU" err="1"/>
              <a:t>Далі</a:t>
            </a:r>
            <a:r>
              <a:rPr lang="ru-RU"/>
              <a:t> за </a:t>
            </a:r>
            <a:r>
              <a:rPr lang="ru-RU" err="1"/>
              <a:t>значущістю</a:t>
            </a:r>
            <a:r>
              <a:rPr lang="ru-RU"/>
              <a:t> </a:t>
            </a:r>
            <a:r>
              <a:rPr lang="ru-RU" err="1"/>
              <a:t>внеску</a:t>
            </a:r>
            <a:r>
              <a:rPr lang="ru-RU"/>
              <a:t> в </a:t>
            </a:r>
            <a:r>
              <a:rPr lang="ru-RU" err="1"/>
              <a:t>навчальні</a:t>
            </a:r>
            <a:r>
              <a:rPr lang="ru-RU"/>
              <a:t> </a:t>
            </a:r>
            <a:r>
              <a:rPr lang="ru-RU" err="1"/>
              <a:t>успіхи</a:t>
            </a:r>
            <a:r>
              <a:rPr lang="ru-RU"/>
              <a:t> </a:t>
            </a:r>
            <a:r>
              <a:rPr lang="ru-RU" err="1"/>
              <a:t>йдуть</a:t>
            </a:r>
            <a:r>
              <a:rPr lang="ru-RU"/>
              <a:t> </a:t>
            </a:r>
            <a:r>
              <a:rPr lang="ru-RU" err="1"/>
              <a:t>навички</a:t>
            </a:r>
            <a:r>
              <a:rPr lang="ru-RU"/>
              <a:t> </a:t>
            </a:r>
            <a:r>
              <a:rPr lang="ru-RU" err="1"/>
              <a:t>читання</a:t>
            </a:r>
            <a:r>
              <a:rPr lang="ru-RU"/>
              <a:t> і </a:t>
            </a:r>
            <a:r>
              <a:rPr lang="ru-RU" err="1"/>
              <a:t>здатності</a:t>
            </a:r>
            <a:r>
              <a:rPr lang="ru-RU"/>
              <a:t> </a:t>
            </a:r>
            <a:r>
              <a:rPr lang="ru-RU" err="1"/>
              <a:t>керувати</a:t>
            </a:r>
            <a:r>
              <a:rPr lang="ru-RU"/>
              <a:t> </a:t>
            </a:r>
            <a:r>
              <a:rPr lang="ru-RU" err="1"/>
              <a:t>своєю</a:t>
            </a:r>
            <a:r>
              <a:rPr lang="ru-RU"/>
              <a:t> </a:t>
            </a:r>
            <a:r>
              <a:rPr lang="ru-RU" err="1"/>
              <a:t>увагою</a:t>
            </a:r>
            <a:r>
              <a:rPr lang="ru-RU"/>
              <a:t>.</a:t>
            </a:r>
          </a:p>
          <a:p>
            <a:pPr marL="0" indent="0">
              <a:buNone/>
            </a:pPr>
            <a:endParaRPr lang="ru-RU"/>
          </a:p>
        </p:txBody>
      </p:sp>
    </p:spTree>
    <p:extLst>
      <p:ext uri="{BB962C8B-B14F-4D97-AF65-F5344CB8AC3E}">
        <p14:creationId xmlns:p14="http://schemas.microsoft.com/office/powerpoint/2010/main" val="4261106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88640"/>
            <a:ext cx="8928992" cy="5909310"/>
          </a:xfrm>
          <a:prstGeom prst="rect">
            <a:avLst/>
          </a:prstGeom>
        </p:spPr>
        <p:txBody>
          <a:bodyPr wrap="square">
            <a:spAutoFit/>
          </a:bodyPr>
          <a:lstStyle/>
          <a:p>
            <a:r>
              <a:rPr lang="ru-RU" b="1" err="1"/>
              <a:t>Розвиває</a:t>
            </a:r>
            <a:r>
              <a:rPr lang="ru-RU" b="1"/>
              <a:t> </a:t>
            </a:r>
            <a:r>
              <a:rPr lang="ru-RU" b="1" err="1"/>
              <a:t>навички</a:t>
            </a:r>
            <a:r>
              <a:rPr lang="ru-RU" b="1"/>
              <a:t> </a:t>
            </a:r>
            <a:r>
              <a:rPr lang="ru-RU" b="1" err="1"/>
              <a:t>вирішення</a:t>
            </a:r>
            <a:r>
              <a:rPr lang="ru-RU" b="1"/>
              <a:t> </a:t>
            </a:r>
            <a:r>
              <a:rPr lang="ru-RU" b="1" err="1"/>
              <a:t>побутових</a:t>
            </a:r>
            <a:r>
              <a:rPr lang="ru-RU" b="1"/>
              <a:t> </a:t>
            </a:r>
            <a:r>
              <a:rPr lang="ru-RU" b="1" err="1"/>
              <a:t>завдань</a:t>
            </a:r>
            <a:endParaRPr lang="ru-RU"/>
          </a:p>
          <a:p>
            <a:r>
              <a:rPr lang="ru-RU"/>
              <a:t>Чим </a:t>
            </a:r>
            <a:r>
              <a:rPr lang="ru-RU" err="1"/>
              <a:t>складнішими</a:t>
            </a:r>
            <a:r>
              <a:rPr lang="ru-RU"/>
              <a:t> </a:t>
            </a:r>
            <a:r>
              <a:rPr lang="ru-RU" err="1"/>
              <a:t>стають</a:t>
            </a:r>
            <a:r>
              <a:rPr lang="ru-RU"/>
              <a:t> </a:t>
            </a:r>
            <a:r>
              <a:rPr lang="ru-RU" err="1"/>
              <a:t>математичні</a:t>
            </a:r>
            <a:r>
              <a:rPr lang="ru-RU"/>
              <a:t> </a:t>
            </a:r>
            <a:r>
              <a:rPr lang="ru-RU" err="1"/>
              <a:t>завдання</a:t>
            </a:r>
            <a:r>
              <a:rPr lang="ru-RU"/>
              <a:t>, </a:t>
            </a:r>
            <a:r>
              <a:rPr lang="ru-RU" err="1"/>
              <a:t>тим</a:t>
            </a:r>
            <a:r>
              <a:rPr lang="ru-RU"/>
              <a:t> </a:t>
            </a:r>
            <a:r>
              <a:rPr lang="ru-RU" err="1"/>
              <a:t>більше</a:t>
            </a:r>
            <a:r>
              <a:rPr lang="ru-RU"/>
              <a:t> </a:t>
            </a:r>
            <a:r>
              <a:rPr lang="ru-RU" err="1"/>
              <a:t>навичок</a:t>
            </a:r>
            <a:r>
              <a:rPr lang="ru-RU"/>
              <a:t> </a:t>
            </a:r>
            <a:r>
              <a:rPr lang="ru-RU" err="1"/>
              <a:t>потрібно</a:t>
            </a:r>
            <a:r>
              <a:rPr lang="ru-RU"/>
              <a:t> для </a:t>
            </a:r>
            <a:r>
              <a:rPr lang="ru-RU" err="1"/>
              <a:t>їхнього</a:t>
            </a:r>
            <a:r>
              <a:rPr lang="ru-RU"/>
              <a:t> </a:t>
            </a:r>
            <a:r>
              <a:rPr lang="ru-RU" err="1"/>
              <a:t>розв’язання</a:t>
            </a:r>
            <a:r>
              <a:rPr lang="ru-RU"/>
              <a:t>. </a:t>
            </a:r>
            <a:r>
              <a:rPr lang="ru-RU" err="1"/>
              <a:t>Дитина</a:t>
            </a:r>
            <a:r>
              <a:rPr lang="ru-RU"/>
              <a:t> </a:t>
            </a:r>
            <a:r>
              <a:rPr lang="ru-RU" err="1"/>
              <a:t>вчиться</a:t>
            </a:r>
            <a:r>
              <a:rPr lang="ru-RU"/>
              <a:t> </a:t>
            </a:r>
            <a:r>
              <a:rPr lang="ru-RU" err="1"/>
              <a:t>міркувати</a:t>
            </a:r>
            <a:r>
              <a:rPr lang="ru-RU"/>
              <a:t>, </a:t>
            </a:r>
            <a:r>
              <a:rPr lang="ru-RU" err="1"/>
              <a:t>вибудовувати</a:t>
            </a:r>
            <a:r>
              <a:rPr lang="ru-RU"/>
              <a:t> </a:t>
            </a:r>
            <a:r>
              <a:rPr lang="ru-RU" err="1"/>
              <a:t>послідовності</a:t>
            </a:r>
            <a:r>
              <a:rPr lang="ru-RU"/>
              <a:t>, </a:t>
            </a:r>
            <a:r>
              <a:rPr lang="ru-RU" err="1"/>
              <a:t>продумувати</a:t>
            </a:r>
            <a:r>
              <a:rPr lang="ru-RU"/>
              <a:t> </a:t>
            </a:r>
            <a:r>
              <a:rPr lang="ru-RU" err="1"/>
              <a:t>алгоритми</a:t>
            </a:r>
            <a:r>
              <a:rPr lang="ru-RU"/>
              <a:t>, </a:t>
            </a:r>
            <a:r>
              <a:rPr lang="ru-RU" err="1"/>
              <a:t>жонглювати</a:t>
            </a:r>
            <a:r>
              <a:rPr lang="ru-RU"/>
              <a:t> </a:t>
            </a:r>
            <a:r>
              <a:rPr lang="ru-RU" err="1"/>
              <a:t>відразу</a:t>
            </a:r>
            <a:r>
              <a:rPr lang="ru-RU"/>
              <a:t> </a:t>
            </a:r>
            <a:r>
              <a:rPr lang="ru-RU" err="1"/>
              <a:t>декількома</a:t>
            </a:r>
            <a:r>
              <a:rPr lang="ru-RU"/>
              <a:t> </a:t>
            </a:r>
            <a:r>
              <a:rPr lang="ru-RU" err="1"/>
              <a:t>поняттями</a:t>
            </a:r>
            <a:r>
              <a:rPr lang="ru-RU"/>
              <a:t>, і </a:t>
            </a:r>
            <a:r>
              <a:rPr lang="ru-RU" err="1"/>
              <a:t>ці</a:t>
            </a:r>
            <a:r>
              <a:rPr lang="ru-RU"/>
              <a:t> </a:t>
            </a:r>
            <a:r>
              <a:rPr lang="ru-RU" err="1"/>
              <a:t>навички</a:t>
            </a:r>
            <a:r>
              <a:rPr lang="ru-RU"/>
              <a:t> </a:t>
            </a:r>
            <a:r>
              <a:rPr lang="ru-RU" err="1"/>
              <a:t>входять</a:t>
            </a:r>
            <a:r>
              <a:rPr lang="ru-RU"/>
              <a:t> в </a:t>
            </a:r>
            <a:r>
              <a:rPr lang="ru-RU" err="1"/>
              <a:t>звичку</a:t>
            </a:r>
            <a:r>
              <a:rPr lang="ru-RU"/>
              <a:t>.</a:t>
            </a:r>
          </a:p>
          <a:p>
            <a:r>
              <a:rPr lang="uk-UA" b="1"/>
              <a:t>Математика — основа успішної кар’єри.</a:t>
            </a:r>
            <a:endParaRPr lang="ru-RU"/>
          </a:p>
          <a:p>
            <a:r>
              <a:rPr lang="uk-UA"/>
              <a:t>Результативні заняття математикою надають впевненість в собі, адже успіхи в ній вимагають завзятості в прагненні розв’язати найскладніші, іноді, на перший погляд, «нерозв’язні» завдання і проблеми.</a:t>
            </a:r>
            <a:endParaRPr lang="ru-RU"/>
          </a:p>
          <a:p>
            <a:r>
              <a:rPr lang="uk-UA"/>
              <a:t>Позитивні мотиви навчання зумовлюють його успіх. Необхідно створити такі умови, які забезпечать дитині, відчуття радості на шляху просування від незнання до знання. необхідно широко використовувати різні форми зацікавленості, заохочення, наочність, гру. Саме ці форми забезпечать розвиток позитивних емоцій дошкільників, допитливість, прагнення до пошукової діяльності, формування пізнавального інтересу та активності, розуміння значущості математики в житті людей – усе це є важливими критеріями математичної компетентності.</a:t>
            </a:r>
          </a:p>
          <a:p>
            <a:endParaRPr lang="ru-RU"/>
          </a:p>
          <a:p>
            <a:r>
              <a:rPr lang="uk-UA"/>
              <a:t>                                                                    </a:t>
            </a:r>
          </a:p>
          <a:p>
            <a:endParaRPr lang="uk-UA"/>
          </a:p>
          <a:p>
            <a:endParaRPr lang="uk-UA"/>
          </a:p>
          <a:p>
            <a:r>
              <a:rPr lang="uk-UA"/>
              <a:t>                                                    </a:t>
            </a:r>
            <a:endParaRPr lang="ru-RU"/>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536" y="4941168"/>
            <a:ext cx="8295982" cy="1916832"/>
          </a:xfrm>
          <a:prstGeom prst="rect">
            <a:avLst/>
          </a:prstGeom>
        </p:spPr>
      </p:pic>
    </p:spTree>
    <p:extLst>
      <p:ext uri="{BB962C8B-B14F-4D97-AF65-F5344CB8AC3E}">
        <p14:creationId xmlns:p14="http://schemas.microsoft.com/office/powerpoint/2010/main" val="315529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07504" y="188640"/>
            <a:ext cx="8856984" cy="1368152"/>
          </a:xfrm>
        </p:spPr>
        <p:txBody>
          <a:bodyPr>
            <a:noAutofit/>
          </a:bodyPr>
          <a:lstStyle/>
          <a:p>
            <a:pPr marL="0" indent="0" algn="l">
              <a:buNone/>
            </a:pPr>
            <a:r>
              <a:rPr lang="ru-RU" sz="1400" err="1">
                <a:latin typeface="Arial" panose="020B0604020202020204" pitchFamily="34" charset="0"/>
                <a:cs typeface="Arial" panose="020B0604020202020204" pitchFamily="34" charset="0"/>
              </a:rPr>
              <a:t>Гра</a:t>
            </a:r>
            <a:r>
              <a:rPr lang="ru-RU" sz="1400">
                <a:latin typeface="Arial" panose="020B0604020202020204" pitchFamily="34" charset="0"/>
                <a:cs typeface="Arial" panose="020B0604020202020204" pitchFamily="34" charset="0"/>
              </a:rPr>
              <a:t> - </a:t>
            </a:r>
            <a:r>
              <a:rPr lang="ru-RU" sz="1400" err="1">
                <a:latin typeface="Arial" panose="020B0604020202020204" pitchFamily="34" charset="0"/>
                <a:cs typeface="Arial" panose="020B0604020202020204" pitchFamily="34" charset="0"/>
              </a:rPr>
              <a:t>найважливіший</a:t>
            </a:r>
            <a:r>
              <a:rPr lang="ru-RU" sz="1400">
                <a:latin typeface="Arial" panose="020B0604020202020204" pitchFamily="34" charset="0"/>
                <a:cs typeface="Arial" panose="020B0604020202020204" pitchFamily="34" charset="0"/>
              </a:rPr>
              <a:t> </a:t>
            </a:r>
            <a:r>
              <a:rPr lang="ru-RU" sz="1400" err="1">
                <a:latin typeface="Arial" panose="020B0604020202020204" pitchFamily="34" charset="0"/>
                <a:cs typeface="Arial" panose="020B0604020202020204" pitchFamily="34" charset="0"/>
              </a:rPr>
              <a:t>супутник</a:t>
            </a:r>
            <a:r>
              <a:rPr lang="ru-RU" sz="1400">
                <a:latin typeface="Arial" panose="020B0604020202020204" pitchFamily="34" charset="0"/>
                <a:cs typeface="Arial" panose="020B0604020202020204" pitchFamily="34" charset="0"/>
              </a:rPr>
              <a:t> </a:t>
            </a:r>
            <a:r>
              <a:rPr lang="ru-RU" sz="1400" err="1">
                <a:latin typeface="Arial" panose="020B0604020202020204" pitchFamily="34" charset="0"/>
                <a:cs typeface="Arial" panose="020B0604020202020204" pitchFamily="34" charset="0"/>
              </a:rPr>
              <a:t>дитинства</a:t>
            </a:r>
            <a:r>
              <a:rPr lang="ru-RU" sz="1400">
                <a:latin typeface="Arial" panose="020B0604020202020204" pitchFamily="34" charset="0"/>
                <a:cs typeface="Arial" panose="020B0604020202020204" pitchFamily="34" charset="0"/>
              </a:rPr>
              <a:t>. ЛЕГО та </a:t>
            </a:r>
            <a:r>
              <a:rPr lang="ru-RU" sz="1400" err="1">
                <a:latin typeface="Arial" panose="020B0604020202020204" pitchFamily="34" charset="0"/>
                <a:cs typeface="Arial" panose="020B0604020202020204" pitchFamily="34" charset="0"/>
              </a:rPr>
              <a:t>інші</a:t>
            </a:r>
            <a:r>
              <a:rPr lang="ru-RU" sz="1400">
                <a:latin typeface="Arial" panose="020B0604020202020204" pitchFamily="34" charset="0"/>
                <a:cs typeface="Arial" panose="020B0604020202020204" pitchFamily="34" charset="0"/>
              </a:rPr>
              <a:t> </a:t>
            </a:r>
            <a:r>
              <a:rPr lang="ru-RU" sz="1400" err="1">
                <a:latin typeface="Arial" panose="020B0604020202020204" pitchFamily="34" charset="0"/>
                <a:cs typeface="Arial" panose="020B0604020202020204" pitchFamily="34" charset="0"/>
              </a:rPr>
              <a:t>види</a:t>
            </a:r>
            <a:r>
              <a:rPr lang="ru-RU" sz="1400">
                <a:latin typeface="Arial" panose="020B0604020202020204" pitchFamily="34" charset="0"/>
                <a:cs typeface="Arial" panose="020B0604020202020204" pitchFamily="34" charset="0"/>
              </a:rPr>
              <a:t> </a:t>
            </a:r>
            <a:r>
              <a:rPr lang="ru-RU" sz="1400" err="1">
                <a:latin typeface="Arial" panose="020B0604020202020204" pitchFamily="34" charset="0"/>
                <a:cs typeface="Arial" panose="020B0604020202020204" pitchFamily="34" charset="0"/>
              </a:rPr>
              <a:t>конструкторів</a:t>
            </a:r>
            <a:r>
              <a:rPr lang="ru-RU" sz="1400">
                <a:latin typeface="Arial" panose="020B0604020202020204" pitchFamily="34" charset="0"/>
                <a:cs typeface="Arial" panose="020B0604020202020204" pitchFamily="34" charset="0"/>
              </a:rPr>
              <a:t> </a:t>
            </a:r>
            <a:r>
              <a:rPr lang="ru-RU" sz="1400" err="1">
                <a:latin typeface="Arial" panose="020B0604020202020204" pitchFamily="34" charset="0"/>
                <a:cs typeface="Arial" panose="020B0604020202020204" pitchFamily="34" charset="0"/>
              </a:rPr>
              <a:t>дозволяють</a:t>
            </a:r>
            <a:r>
              <a:rPr lang="ru-RU" sz="1400">
                <a:latin typeface="Arial" panose="020B0604020202020204" pitchFamily="34" charset="0"/>
                <a:cs typeface="Arial" panose="020B0604020202020204" pitchFamily="34" charset="0"/>
              </a:rPr>
              <a:t> </a:t>
            </a:r>
            <a:r>
              <a:rPr lang="ru-RU" sz="1400" err="1">
                <a:latin typeface="Arial" panose="020B0604020202020204" pitchFamily="34" charset="0"/>
                <a:cs typeface="Arial" panose="020B0604020202020204" pitchFamily="34" charset="0"/>
              </a:rPr>
              <a:t>діткам</a:t>
            </a:r>
            <a:r>
              <a:rPr lang="ru-RU" sz="1400">
                <a:latin typeface="Arial" panose="020B0604020202020204" pitchFamily="34" charset="0"/>
                <a:cs typeface="Arial" panose="020B0604020202020204" pitchFamily="34" charset="0"/>
              </a:rPr>
              <a:t> </a:t>
            </a:r>
            <a:r>
              <a:rPr lang="ru-RU" sz="1400" err="1">
                <a:latin typeface="Arial" panose="020B0604020202020204" pitchFamily="34" charset="0"/>
                <a:cs typeface="Arial" panose="020B0604020202020204" pitchFamily="34" charset="0"/>
              </a:rPr>
              <a:t>розвивати</a:t>
            </a:r>
            <a:r>
              <a:rPr lang="ru-RU" sz="1400">
                <a:latin typeface="Arial" panose="020B0604020202020204" pitchFamily="34" charset="0"/>
                <a:cs typeface="Arial" panose="020B0604020202020204" pitchFamily="34" charset="0"/>
              </a:rPr>
              <a:t> </a:t>
            </a:r>
            <a:r>
              <a:rPr lang="ru-RU" sz="1400" err="1">
                <a:latin typeface="Arial" panose="020B0604020202020204" pitchFamily="34" charset="0"/>
                <a:cs typeface="Arial" panose="020B0604020202020204" pitchFamily="34" charset="0"/>
              </a:rPr>
              <a:t>логіко</a:t>
            </a:r>
            <a:r>
              <a:rPr lang="ru-RU" sz="1400">
                <a:latin typeface="Arial" panose="020B0604020202020204" pitchFamily="34" charset="0"/>
                <a:cs typeface="Arial" panose="020B0604020202020204" pitchFamily="34" charset="0"/>
              </a:rPr>
              <a:t> – </a:t>
            </a:r>
            <a:r>
              <a:rPr lang="ru-RU" sz="1400" err="1">
                <a:latin typeface="Arial" panose="020B0604020202020204" pitchFamily="34" charset="0"/>
                <a:cs typeface="Arial" panose="020B0604020202020204" pitchFamily="34" charset="0"/>
              </a:rPr>
              <a:t>математичні</a:t>
            </a:r>
            <a:r>
              <a:rPr lang="ru-RU" sz="1400">
                <a:latin typeface="Arial" panose="020B0604020202020204" pitchFamily="34" charset="0"/>
                <a:cs typeface="Arial" panose="020B0604020202020204" pitchFamily="34" charset="0"/>
              </a:rPr>
              <a:t> </a:t>
            </a:r>
            <a:r>
              <a:rPr lang="ru-RU" sz="1400" err="1">
                <a:latin typeface="Arial" panose="020B0604020202020204" pitchFamily="34" charset="0"/>
                <a:cs typeface="Arial" panose="020B0604020202020204" pitchFamily="34" charset="0"/>
              </a:rPr>
              <a:t>здібності</a:t>
            </a:r>
            <a:r>
              <a:rPr lang="ru-RU" sz="1400">
                <a:latin typeface="Arial" panose="020B0604020202020204" pitchFamily="34" charset="0"/>
                <a:cs typeface="Arial" panose="020B0604020202020204" pitchFamily="34" charset="0"/>
              </a:rPr>
              <a:t>, </a:t>
            </a:r>
            <a:r>
              <a:rPr lang="ru-RU" sz="1400" err="1">
                <a:latin typeface="Arial" panose="020B0604020202020204" pitchFamily="34" charset="0"/>
                <a:cs typeface="Arial" panose="020B0604020202020204" pitchFamily="34" charset="0"/>
              </a:rPr>
              <a:t>граючи</a:t>
            </a:r>
            <a:r>
              <a:rPr lang="ru-RU" sz="1400">
                <a:latin typeface="Arial" panose="020B0604020202020204" pitchFamily="34" charset="0"/>
                <a:cs typeface="Arial" panose="020B0604020202020204" pitchFamily="34" charset="0"/>
              </a:rPr>
              <a:t> вони, </a:t>
            </a:r>
            <a:r>
              <a:rPr lang="ru-RU" sz="1400" err="1">
                <a:latin typeface="Arial" panose="020B0604020202020204" pitchFamily="34" charset="0"/>
                <a:cs typeface="Arial" panose="020B0604020202020204" pitchFamily="34" charset="0"/>
              </a:rPr>
              <a:t>також</a:t>
            </a:r>
            <a:r>
              <a:rPr lang="ru-RU" sz="1400">
                <a:latin typeface="Arial" panose="020B0604020202020204" pitchFamily="34" charset="0"/>
                <a:cs typeface="Arial" panose="020B0604020202020204" pitchFamily="34" charset="0"/>
              </a:rPr>
              <a:t>, </a:t>
            </a:r>
            <a:r>
              <a:rPr lang="uk-UA" sz="1400">
                <a:latin typeface="Arial" panose="020B0604020202020204" pitchFamily="34" charset="0"/>
                <a:cs typeface="Arial" panose="020B0604020202020204" pitchFamily="34" charset="0"/>
              </a:rPr>
              <a:t>із задоволенням навчаються. Конструювання дає позитивні результати при засвоєнні навчального матеріалу, допомагає </a:t>
            </a:r>
            <a:r>
              <a:rPr lang="uk-UA" sz="1400" err="1">
                <a:latin typeface="Arial" panose="020B0604020202020204" pitchFamily="34" charset="0"/>
                <a:cs typeface="Arial" panose="020B0604020202020204" pitchFamily="34" charset="0"/>
              </a:rPr>
              <a:t>ово</a:t>
            </a:r>
            <a:r>
              <a:rPr lang="uk-UA" sz="1400">
                <a:latin typeface="Arial" panose="020B0604020202020204" pitchFamily="34" charset="0"/>
                <a:cs typeface="Arial" panose="020B0604020202020204" pitchFamily="34" charset="0"/>
              </a:rPr>
              <a:t> -</a:t>
            </a:r>
            <a:br>
              <a:rPr lang="uk-UA" sz="1400">
                <a:latin typeface="Arial" panose="020B0604020202020204" pitchFamily="34" charset="0"/>
                <a:cs typeface="Arial" panose="020B0604020202020204" pitchFamily="34" charset="0"/>
              </a:rPr>
            </a:br>
            <a:r>
              <a:rPr lang="uk-UA" sz="1400" err="1">
                <a:latin typeface="Arial" panose="020B0604020202020204" pitchFamily="34" charset="0"/>
                <a:cs typeface="Arial" panose="020B0604020202020204" pitchFamily="34" charset="0"/>
              </a:rPr>
              <a:t>ло</a:t>
            </a:r>
            <a:r>
              <a:rPr lang="ru-RU" sz="1400" err="1">
                <a:effectLst/>
                <a:latin typeface="Arial" panose="020B0604020202020204" pitchFamily="34" charset="0"/>
                <a:cs typeface="Arial" panose="020B0604020202020204" pitchFamily="34" charset="0"/>
              </a:rPr>
              <a:t>дінню</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здатності</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приймати</a:t>
            </a:r>
            <a:r>
              <a:rPr lang="ru-RU" sz="1400">
                <a:effectLst/>
                <a:latin typeface="Arial" panose="020B0604020202020204" pitchFamily="34" charset="0"/>
                <a:cs typeface="Arial" panose="020B0604020202020204" pitchFamily="34" charset="0"/>
              </a:rPr>
              <a:t> і </a:t>
            </a:r>
            <a:r>
              <a:rPr lang="ru-RU" sz="1400" err="1">
                <a:effectLst/>
                <a:latin typeface="Arial" panose="020B0604020202020204" pitchFamily="34" charset="0"/>
                <a:cs typeface="Arial" panose="020B0604020202020204" pitchFamily="34" charset="0"/>
              </a:rPr>
              <a:t>зберігати</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цілі</a:t>
            </a:r>
            <a:r>
              <a:rPr lang="ru-RU" sz="1400">
                <a:effectLst/>
                <a:latin typeface="Arial" panose="020B0604020202020204" pitchFamily="34" charset="0"/>
                <a:cs typeface="Arial" panose="020B0604020202020204" pitchFamily="34" charset="0"/>
              </a:rPr>
              <a:t> і </a:t>
            </a:r>
            <a:r>
              <a:rPr lang="ru-RU" sz="1400" err="1">
                <a:effectLst/>
                <a:latin typeface="Arial" panose="020B0604020202020204" pitchFamily="34" charset="0"/>
                <a:cs typeface="Arial" panose="020B0604020202020204" pitchFamily="34" charset="0"/>
              </a:rPr>
              <a:t>завдання</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навчальної</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діяльності</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пошуку</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засобів</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їх</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здійснення</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сприяє</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засвоєнню</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способів</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вирішення</a:t>
            </a:r>
            <a:r>
              <a:rPr lang="ru-RU" sz="1400">
                <a:effectLst/>
                <a:latin typeface="Arial" panose="020B0604020202020204" pitchFamily="34" charset="0"/>
                <a:cs typeface="Arial" panose="020B0604020202020204" pitchFamily="34" charset="0"/>
              </a:rPr>
              <a:t> проблем </a:t>
            </a:r>
            <a:r>
              <a:rPr lang="ru-RU" sz="1400" err="1">
                <a:effectLst/>
                <a:latin typeface="Arial" panose="020B0604020202020204" pitchFamily="34" charset="0"/>
                <a:cs typeface="Arial" panose="020B0604020202020204" pitchFamily="34" charset="0"/>
              </a:rPr>
              <a:t>творчого</a:t>
            </a:r>
            <a:r>
              <a:rPr lang="ru-RU" sz="1400">
                <a:effectLst/>
                <a:latin typeface="Arial" panose="020B0604020202020204" pitchFamily="34" charset="0"/>
                <a:cs typeface="Arial" panose="020B0604020202020204" pitchFamily="34" charset="0"/>
              </a:rPr>
              <a:t> та </a:t>
            </a:r>
            <a:r>
              <a:rPr lang="ru-RU" sz="1400" err="1">
                <a:effectLst/>
                <a:latin typeface="Arial" panose="020B0604020202020204" pitchFamily="34" charset="0"/>
                <a:cs typeface="Arial" panose="020B0604020202020204" pitchFamily="34" charset="0"/>
              </a:rPr>
              <a:t>пошукового</a:t>
            </a:r>
            <a:r>
              <a:rPr lang="ru-RU" sz="1400">
                <a:effectLst/>
                <a:latin typeface="Arial" panose="020B0604020202020204" pitchFamily="34" charset="0"/>
                <a:cs typeface="Arial" panose="020B0604020202020204" pitchFamily="34" charset="0"/>
              </a:rPr>
              <a:t> характеру. </a:t>
            </a:r>
            <a:r>
              <a:rPr lang="ru-RU" sz="1400" err="1">
                <a:effectLst/>
                <a:latin typeface="Arial" panose="020B0604020202020204" pitchFamily="34" charset="0"/>
                <a:cs typeface="Arial" panose="020B0604020202020204" pitchFamily="34" charset="0"/>
              </a:rPr>
              <a:t>Цеглинки</a:t>
            </a:r>
            <a:r>
              <a:rPr lang="ru-RU" sz="1400">
                <a:effectLst/>
                <a:latin typeface="Arial" panose="020B0604020202020204" pitchFamily="34" charset="0"/>
                <a:cs typeface="Arial" panose="020B0604020202020204" pitchFamily="34" charset="0"/>
              </a:rPr>
              <a:t> </a:t>
            </a:r>
            <a:r>
              <a:rPr lang="en-US" sz="1400">
                <a:effectLst/>
                <a:latin typeface="Arial" panose="020B0604020202020204" pitchFamily="34" charset="0"/>
                <a:cs typeface="Arial" panose="020B0604020202020204" pitchFamily="34" charset="0"/>
              </a:rPr>
              <a:t> </a:t>
            </a:r>
            <a:r>
              <a:rPr lang="ru-RU" sz="1400">
                <a:effectLst/>
                <a:latin typeface="Arial" panose="020B0604020202020204" pitchFamily="34" charset="0"/>
                <a:cs typeface="Arial" panose="020B0604020202020204" pitchFamily="34" charset="0"/>
              </a:rPr>
              <a:t>є </a:t>
            </a:r>
            <a:r>
              <a:rPr lang="ru-RU" sz="1400" err="1">
                <a:effectLst/>
                <a:latin typeface="Arial" panose="020B0604020202020204" pitchFamily="34" charset="0"/>
                <a:cs typeface="Arial" panose="020B0604020202020204" pitchFamily="34" charset="0"/>
              </a:rPr>
              <a:t>наочно</a:t>
            </a:r>
            <a:r>
              <a:rPr lang="ru-RU" sz="1400">
                <a:effectLst/>
                <a:latin typeface="Arial" panose="020B0604020202020204" pitchFamily="34" charset="0"/>
                <a:cs typeface="Arial" panose="020B0604020202020204" pitchFamily="34" charset="0"/>
              </a:rPr>
              <a:t>--</a:t>
            </a:r>
            <a:r>
              <a:rPr lang="ru-RU" sz="1400" err="1">
                <a:effectLst/>
                <a:latin typeface="Arial" panose="020B0604020202020204" pitchFamily="34" charset="0"/>
                <a:cs typeface="Arial" panose="020B0604020202020204" pitchFamily="34" charset="0"/>
              </a:rPr>
              <a:t>образними</a:t>
            </a:r>
            <a:r>
              <a:rPr lang="ru-RU" sz="1400">
                <a:effectLst/>
                <a:latin typeface="Arial" panose="020B0604020202020204" pitchFamily="34" charset="0"/>
                <a:cs typeface="Arial" panose="020B0604020202020204" pitchFamily="34" charset="0"/>
              </a:rPr>
              <a:t> моделями тих </a:t>
            </a:r>
            <a:r>
              <a:rPr lang="ru-RU" sz="1400" err="1">
                <a:effectLst/>
                <a:latin typeface="Arial" panose="020B0604020202020204" pitchFamily="34" charset="0"/>
                <a:cs typeface="Arial" panose="020B0604020202020204" pitchFamily="34" charset="0"/>
              </a:rPr>
              <a:t>інтелектуальних</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операцій</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які</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здійснюються</a:t>
            </a:r>
            <a:r>
              <a:rPr lang="ru-RU" sz="1400">
                <a:effectLst/>
                <a:latin typeface="Arial" panose="020B0604020202020204" pitchFamily="34" charset="0"/>
                <a:cs typeface="Arial" panose="020B0604020202020204" pitchFamily="34" charset="0"/>
              </a:rPr>
              <a:t> в </a:t>
            </a:r>
            <a:r>
              <a:rPr lang="ru-RU" sz="1400" err="1">
                <a:effectLst/>
                <a:latin typeface="Arial" panose="020B0604020202020204" pitchFamily="34" charset="0"/>
                <a:cs typeface="Arial" panose="020B0604020202020204" pitchFamily="34" charset="0"/>
              </a:rPr>
              <a:t>ході</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навчальної</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діяльності</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Використання</a:t>
            </a:r>
            <a:r>
              <a:rPr lang="ru-RU" sz="1400">
                <a:effectLst/>
                <a:latin typeface="Arial" panose="020B0604020202020204" pitchFamily="34" charset="0"/>
                <a:cs typeface="Arial" panose="020B0604020202020204" pitchFamily="34" charset="0"/>
              </a:rPr>
              <a:t> конструктора </a:t>
            </a:r>
            <a:r>
              <a:rPr lang="en-US"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дозволяє</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вчитися</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граючи</a:t>
            </a:r>
            <a:r>
              <a:rPr lang="ru-RU" sz="1400">
                <a:effectLst/>
                <a:latin typeface="Arial" panose="020B0604020202020204" pitchFamily="34" charset="0"/>
                <a:cs typeface="Arial" panose="020B0604020202020204" pitchFamily="34" charset="0"/>
              </a:rPr>
              <a:t> і </a:t>
            </a:r>
            <a:r>
              <a:rPr lang="ru-RU" sz="1400" err="1">
                <a:effectLst/>
                <a:latin typeface="Arial" panose="020B0604020202020204" pitchFamily="34" charset="0"/>
                <a:cs typeface="Arial" panose="020B0604020202020204" pitchFamily="34" charset="0"/>
              </a:rPr>
              <a:t>навчатися</a:t>
            </a:r>
            <a:r>
              <a:rPr lang="ru-RU" sz="1400">
                <a:effectLst/>
                <a:latin typeface="Arial" panose="020B0604020202020204" pitchFamily="34" charset="0"/>
                <a:cs typeface="Arial" panose="020B0604020202020204" pitchFamily="34" charset="0"/>
              </a:rPr>
              <a:t> в </a:t>
            </a:r>
            <a:r>
              <a:rPr lang="ru-RU" sz="1400" err="1">
                <a:effectLst/>
                <a:latin typeface="Arial" panose="020B0604020202020204" pitchFamily="34" charset="0"/>
                <a:cs typeface="Arial" panose="020B0604020202020204" pitchFamily="34" charset="0"/>
              </a:rPr>
              <a:t>грі</a:t>
            </a:r>
            <a:r>
              <a:rPr lang="ru-RU" sz="1400">
                <a:effectLst/>
                <a:latin typeface="Arial" panose="020B0604020202020204" pitchFamily="34" charset="0"/>
                <a:cs typeface="Arial" panose="020B0604020202020204" pitchFamily="34" charset="0"/>
              </a:rPr>
              <a:t>, яка є </a:t>
            </a:r>
            <a:r>
              <a:rPr lang="ru-RU" sz="1400" err="1">
                <a:effectLst/>
                <a:latin typeface="Arial" panose="020B0604020202020204" pitchFamily="34" charset="0"/>
                <a:cs typeface="Arial" panose="020B0604020202020204" pitchFamily="34" charset="0"/>
              </a:rPr>
              <a:t>найважливішим</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супутником</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дитинства</a:t>
            </a:r>
            <a:r>
              <a:rPr lang="ru-RU" sz="1400">
                <a:effectLst/>
                <a:latin typeface="Arial" panose="020B0604020202020204" pitchFamily="34" charset="0"/>
                <a:cs typeface="Arial" panose="020B0604020202020204" pitchFamily="34" charset="0"/>
              </a:rPr>
              <a:t>. В </a:t>
            </a:r>
            <a:r>
              <a:rPr lang="ru-RU" sz="1400" err="1">
                <a:effectLst/>
                <a:latin typeface="Arial" panose="020B0604020202020204" pitchFamily="34" charset="0"/>
                <a:cs typeface="Arial" panose="020B0604020202020204" pitchFamily="34" charset="0"/>
              </a:rPr>
              <a:t>ході</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заняття</a:t>
            </a:r>
            <a:r>
              <a:rPr lang="ru-RU" sz="1400">
                <a:effectLst/>
                <a:latin typeface="Arial" panose="020B0604020202020204" pitchFamily="34" charset="0"/>
                <a:cs typeface="Arial" panose="020B0604020202020204" pitchFamily="34" charset="0"/>
              </a:rPr>
              <a:t> з конструктором </a:t>
            </a:r>
            <a:r>
              <a:rPr lang="en-US"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підвищується</a:t>
            </a:r>
            <a:r>
              <a:rPr lang="ru-RU" sz="1400">
                <a:effectLst/>
                <a:latin typeface="Arial" panose="020B0604020202020204" pitchFamily="34" charset="0"/>
                <a:cs typeface="Arial" panose="020B0604020202020204" pitchFamily="34" charset="0"/>
              </a:rPr>
              <a:t> ко - </a:t>
            </a:r>
            <a:r>
              <a:rPr lang="ru-RU" sz="1400" err="1">
                <a:effectLst/>
                <a:latin typeface="Arial" panose="020B0604020202020204" pitchFamily="34" charset="0"/>
                <a:cs typeface="Arial" panose="020B0604020202020204" pitchFamily="34" charset="0"/>
              </a:rPr>
              <a:t>комунікативна</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активність</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кожної</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дитини</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формується</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вміння</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працювати</a:t>
            </a:r>
            <a:r>
              <a:rPr lang="ru-RU" sz="1400">
                <a:effectLst/>
                <a:latin typeface="Arial" panose="020B0604020202020204" pitchFamily="34" charset="0"/>
                <a:cs typeface="Arial" panose="020B0604020202020204" pitchFamily="34" charset="0"/>
              </a:rPr>
              <a:t> в парах і в </a:t>
            </a:r>
            <a:r>
              <a:rPr lang="ru-RU" sz="1400" err="1">
                <a:effectLst/>
                <a:latin typeface="Arial" panose="020B0604020202020204" pitchFamily="34" charset="0"/>
                <a:cs typeface="Arial" panose="020B0604020202020204" pitchFamily="34" charset="0"/>
              </a:rPr>
              <a:t>групі</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відбу</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вається</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розвиток</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творчих</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здібностей</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підвищується</a:t>
            </a:r>
            <a:r>
              <a:rPr lang="ru-RU" sz="1400">
                <a:effectLst/>
                <a:latin typeface="Arial" panose="020B0604020202020204" pitchFamily="34" charset="0"/>
                <a:cs typeface="Arial" panose="020B0604020202020204" pitchFamily="34" charset="0"/>
              </a:rPr>
              <a:t> </a:t>
            </a:r>
            <a:r>
              <a:rPr lang="ru-RU" sz="1400" err="1">
                <a:effectLst/>
                <a:latin typeface="Arial" panose="020B0604020202020204" pitchFamily="34" charset="0"/>
                <a:cs typeface="Arial" panose="020B0604020202020204" pitchFamily="34" charset="0"/>
              </a:rPr>
              <a:t>мотивація</a:t>
            </a:r>
            <a:r>
              <a:rPr lang="ru-RU" sz="1400">
                <a:effectLst/>
                <a:latin typeface="Arial" panose="020B0604020202020204" pitchFamily="34" charset="0"/>
                <a:cs typeface="Arial" panose="020B0604020202020204" pitchFamily="34" charset="0"/>
              </a:rPr>
              <a:t> до </a:t>
            </a:r>
            <a:r>
              <a:rPr lang="ru-RU" sz="1400" err="1">
                <a:effectLst/>
                <a:latin typeface="Arial" panose="020B0604020202020204" pitchFamily="34" charset="0"/>
                <a:cs typeface="Arial" panose="020B0604020202020204" pitchFamily="34" charset="0"/>
              </a:rPr>
              <a:t>навчання</a:t>
            </a:r>
            <a:r>
              <a:rPr lang="ru-RU" sz="1400">
                <a:latin typeface="Arial" panose="020B0604020202020204" pitchFamily="34" charset="0"/>
                <a:cs typeface="Arial" panose="020B0604020202020204" pitchFamily="34" charset="0"/>
              </a:rPr>
              <a:t>. </a:t>
            </a:r>
          </a:p>
        </p:txBody>
      </p:sp>
      <p:pic>
        <p:nvPicPr>
          <p:cNvPr id="11" name="Объект 10"/>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07504" y="2492896"/>
            <a:ext cx="3672408" cy="4176464"/>
          </a:xfrm>
        </p:spPr>
      </p:pic>
      <p:pic>
        <p:nvPicPr>
          <p:cNvPr id="12" name="Объект 11"/>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067944" y="2708920"/>
            <a:ext cx="4968552" cy="3960440"/>
          </a:xfrm>
        </p:spPr>
      </p:pic>
    </p:spTree>
    <p:extLst>
      <p:ext uri="{BB962C8B-B14F-4D97-AF65-F5344CB8AC3E}">
        <p14:creationId xmlns:p14="http://schemas.microsoft.com/office/powerpoint/2010/main" val="222286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892480" cy="2060848"/>
          </a:xfrm>
        </p:spPr>
        <p:txBody>
          <a:bodyPr>
            <a:noAutofit/>
          </a:bodyPr>
          <a:lstStyle/>
          <a:p>
            <a:pPr algn="l"/>
            <a:r>
              <a:rPr lang="ru-RU" sz="1600" b="1">
                <a:latin typeface="Arial" panose="020B0604020202020204" pitchFamily="34" charset="0"/>
                <a:cs typeface="Arial" panose="020B0604020202020204" pitchFamily="34" charset="0"/>
              </a:rPr>
              <a:t>Для </a:t>
            </a:r>
            <a:r>
              <a:rPr lang="ru-RU" sz="1600" b="1" err="1">
                <a:latin typeface="Arial" panose="020B0604020202020204" pitchFamily="34" charset="0"/>
                <a:cs typeface="Arial" panose="020B0604020202020204" pitchFamily="34" charset="0"/>
              </a:rPr>
              <a:t>успішного</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оволодіння</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знаннями</a:t>
            </a:r>
            <a:r>
              <a:rPr lang="ru-RU" sz="1600" b="1">
                <a:latin typeface="Arial" panose="020B0604020202020204" pitchFamily="34" charset="0"/>
                <a:cs typeface="Arial" panose="020B0604020202020204" pitchFamily="34" charset="0"/>
              </a:rPr>
              <a:t> по </a:t>
            </a:r>
            <a:r>
              <a:rPr lang="ru-RU" sz="1600" b="1" err="1">
                <a:latin typeface="Arial" panose="020B0604020202020204" pitchFamily="34" charset="0"/>
                <a:cs typeface="Arial" panose="020B0604020202020204" pitchFamily="34" charset="0"/>
              </a:rPr>
              <a:t>розділах</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формуванню</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елементарних</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ма-тематичних</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уявлень</a:t>
            </a:r>
            <a:r>
              <a:rPr lang="ru-RU" sz="1600" b="1">
                <a:latin typeface="Arial" panose="020B0604020202020204" pitchFamily="34" charset="0"/>
                <a:cs typeface="Arial" panose="020B0604020202020204" pitchFamily="34" charset="0"/>
              </a:rPr>
              <a:t>  велика роль </a:t>
            </a:r>
            <a:r>
              <a:rPr lang="ru-RU" sz="1600" b="1" err="1">
                <a:latin typeface="Arial" panose="020B0604020202020204" pitchFamily="34" charset="0"/>
                <a:cs typeface="Arial" panose="020B0604020202020204" pitchFamily="34" charset="0"/>
              </a:rPr>
              <a:t>відводиться</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дидактичним</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іграм</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Гра</a:t>
            </a:r>
            <a:r>
              <a:rPr lang="ru-RU" sz="1600" b="1">
                <a:latin typeface="Arial" panose="020B0604020202020204" pitchFamily="34" charset="0"/>
                <a:cs typeface="Arial" panose="020B0604020202020204" pitchFamily="34" charset="0"/>
              </a:rPr>
              <a:t> – </a:t>
            </a:r>
            <a:r>
              <a:rPr lang="ru-RU" sz="1600" b="1" err="1">
                <a:latin typeface="Arial" panose="020B0604020202020204" pitchFamily="34" charset="0"/>
                <a:cs typeface="Arial" panose="020B0604020202020204" pitchFamily="34" charset="0"/>
              </a:rPr>
              <a:t>провід-ний</a:t>
            </a:r>
            <a:r>
              <a:rPr lang="ru-RU" sz="1600" b="1">
                <a:latin typeface="Arial" panose="020B0604020202020204" pitchFamily="34" charset="0"/>
                <a:cs typeface="Arial" panose="020B0604020202020204" pitchFamily="34" charset="0"/>
              </a:rPr>
              <a:t> вид </a:t>
            </a:r>
            <a:r>
              <a:rPr lang="ru-RU" sz="1600" b="1" err="1">
                <a:latin typeface="Arial" panose="020B0604020202020204" pitchFamily="34" charset="0"/>
                <a:cs typeface="Arial" panose="020B0604020202020204" pitchFamily="34" charset="0"/>
              </a:rPr>
              <a:t>діяльності</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дітей</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тільки</a:t>
            </a:r>
            <a:r>
              <a:rPr lang="ru-RU" sz="1600" b="1">
                <a:latin typeface="Arial" panose="020B0604020202020204" pitchFamily="34" charset="0"/>
                <a:cs typeface="Arial" panose="020B0604020202020204" pitchFamily="34" charset="0"/>
              </a:rPr>
              <a:t> в </a:t>
            </a:r>
            <a:r>
              <a:rPr lang="ru-RU" sz="1600" b="1" err="1">
                <a:latin typeface="Arial" panose="020B0604020202020204" pitchFamily="34" charset="0"/>
                <a:cs typeface="Arial" panose="020B0604020202020204" pitchFamily="34" charset="0"/>
              </a:rPr>
              <a:t>грі</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дитина</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ненав'язливо</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засвоює</a:t>
            </a:r>
            <a:r>
              <a:rPr lang="ru-RU" sz="1600" b="1">
                <a:latin typeface="Arial" panose="020B0604020202020204" pitchFamily="34" charset="0"/>
                <a:cs typeface="Arial" panose="020B0604020202020204" pitchFamily="34" charset="0"/>
              </a:rPr>
              <a:t> і </a:t>
            </a:r>
            <a:r>
              <a:rPr lang="ru-RU" sz="1600" b="1" err="1">
                <a:latin typeface="Arial" panose="020B0604020202020204" pitchFamily="34" charset="0"/>
                <a:cs typeface="Arial" panose="020B0604020202020204" pitchFamily="34" charset="0"/>
              </a:rPr>
              <a:t>успішно</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закріплює</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знання</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Кожна</a:t>
            </a:r>
            <a:r>
              <a:rPr lang="ru-RU" sz="1600" b="1">
                <a:latin typeface="Arial" panose="020B0604020202020204" pitchFamily="34" charset="0"/>
                <a:cs typeface="Arial" panose="020B0604020202020204" pitchFamily="34" charset="0"/>
              </a:rPr>
              <a:t> з </a:t>
            </a:r>
            <a:r>
              <a:rPr lang="ru-RU" sz="1600" b="1" err="1">
                <a:latin typeface="Arial" panose="020B0604020202020204" pitchFamily="34" charset="0"/>
                <a:cs typeface="Arial" panose="020B0604020202020204" pitchFamily="34" charset="0"/>
              </a:rPr>
              <a:t>ігор</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вирішує</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конкретну</a:t>
            </a:r>
            <a:r>
              <a:rPr lang="ru-RU" sz="1600" b="1">
                <a:latin typeface="Arial" panose="020B0604020202020204" pitchFamily="34" charset="0"/>
                <a:cs typeface="Arial" panose="020B0604020202020204" pitchFamily="34" charset="0"/>
              </a:rPr>
              <a:t> задачу </a:t>
            </a:r>
            <a:r>
              <a:rPr lang="ru-RU" sz="1600" b="1" err="1">
                <a:latin typeface="Arial" panose="020B0604020202020204" pitchFamily="34" charset="0"/>
                <a:cs typeface="Arial" panose="020B0604020202020204" pitchFamily="34" charset="0"/>
              </a:rPr>
              <a:t>вдосконалення</a:t>
            </a:r>
            <a:r>
              <a:rPr lang="ru-RU" sz="1600" b="1">
                <a:latin typeface="Arial" panose="020B0604020202020204" pitchFamily="34" charset="0"/>
                <a:cs typeface="Arial" panose="020B0604020202020204" pitchFamily="34" charset="0"/>
              </a:rPr>
              <a:t> мате-</a:t>
            </a:r>
            <a:r>
              <a:rPr lang="ru-RU" sz="1600" b="1" err="1">
                <a:latin typeface="Arial" panose="020B0604020202020204" pitchFamily="34" charset="0"/>
                <a:cs typeface="Arial" panose="020B0604020202020204" pitchFamily="34" charset="0"/>
              </a:rPr>
              <a:t>мати</a:t>
            </a:r>
            <a:r>
              <a:rPr lang="ru-RU" sz="1600" err="1">
                <a:latin typeface="Arial" panose="020B0604020202020204" pitchFamily="34" charset="0"/>
                <a:cs typeface="Arial" panose="020B0604020202020204" pitchFamily="34" charset="0"/>
              </a:rPr>
              <a:t>ч</a:t>
            </a:r>
            <a:r>
              <a:rPr lang="ru-RU" sz="1600" b="1" err="1">
                <a:latin typeface="Arial" panose="020B0604020202020204" pitchFamily="34" charset="0"/>
                <a:cs typeface="Arial" panose="020B0604020202020204" pitchFamily="34" charset="0"/>
              </a:rPr>
              <a:t>них</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кількісних</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просторових</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тимчасових</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уявлень</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дітей</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Гра</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починається</a:t>
            </a:r>
            <a:r>
              <a:rPr lang="ru-RU" sz="1600" b="1">
                <a:latin typeface="Arial" panose="020B0604020202020204" pitchFamily="34" charset="0"/>
                <a:cs typeface="Arial" panose="020B0604020202020204" pitchFamily="34" charset="0"/>
              </a:rPr>
              <a:t> з </a:t>
            </a:r>
            <a:r>
              <a:rPr lang="ru-RU" sz="1600" b="1" err="1">
                <a:latin typeface="Arial" panose="020B0604020202020204" pitchFamily="34" charset="0"/>
                <a:cs typeface="Arial" panose="020B0604020202020204" pitchFamily="34" charset="0"/>
              </a:rPr>
              <a:t>повідомлення</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вихователем</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ігрового</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завдання</a:t>
            </a:r>
            <a:r>
              <a:rPr lang="ru-RU" sz="1600" b="1">
                <a:latin typeface="Arial" panose="020B0604020202020204" pitchFamily="34" charset="0"/>
                <a:cs typeface="Arial" panose="020B0604020202020204" pitchFamily="34" charset="0"/>
              </a:rPr>
              <a:t>, яке </a:t>
            </a:r>
            <a:r>
              <a:rPr lang="ru-RU" sz="1600" b="1" err="1">
                <a:latin typeface="Arial" panose="020B0604020202020204" pitchFamily="34" charset="0"/>
                <a:cs typeface="Arial" panose="020B0604020202020204" pitchFamily="34" charset="0"/>
              </a:rPr>
              <a:t>діти</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розвязують</a:t>
            </a:r>
            <a:r>
              <a:rPr lang="ru-RU" sz="1600" b="1">
                <a:latin typeface="Arial" panose="020B0604020202020204" pitchFamily="34" charset="0"/>
                <a:cs typeface="Arial" panose="020B0604020202020204" pitchFamily="34" charset="0"/>
              </a:rPr>
              <a:t> у </a:t>
            </a:r>
            <a:r>
              <a:rPr lang="ru-RU" sz="1600" b="1" err="1">
                <a:latin typeface="Arial" panose="020B0604020202020204" pitchFamily="34" charset="0"/>
                <a:cs typeface="Arial" panose="020B0604020202020204" pitchFamily="34" charset="0"/>
              </a:rPr>
              <a:t>ході</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гри</a:t>
            </a:r>
            <a:r>
              <a:rPr lang="uk-UA" sz="1600">
                <a:latin typeface="Arial" panose="020B0604020202020204" pitchFamily="34" charset="0"/>
                <a:cs typeface="Arial" panose="020B0604020202020204" pitchFamily="34" charset="0"/>
              </a:rPr>
              <a:t>.</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Дидактичні</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ігри</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використовуються</a:t>
            </a:r>
            <a:r>
              <a:rPr lang="ru-RU" sz="1600" b="1">
                <a:latin typeface="Arial" panose="020B0604020202020204" pitchFamily="34" charset="0"/>
                <a:cs typeface="Arial" panose="020B0604020202020204" pitchFamily="34" charset="0"/>
              </a:rPr>
              <a:t> не </a:t>
            </a:r>
            <a:r>
              <a:rPr lang="ru-RU" sz="1600" b="1" err="1">
                <a:latin typeface="Arial" panose="020B0604020202020204" pitchFamily="34" charset="0"/>
                <a:cs typeface="Arial" panose="020B0604020202020204" pitchFamily="34" charset="0"/>
              </a:rPr>
              <a:t>тільки</a:t>
            </a:r>
            <a:r>
              <a:rPr lang="ru-RU" sz="1600" b="1">
                <a:latin typeface="Arial" panose="020B0604020202020204" pitchFamily="34" charset="0"/>
                <a:cs typeface="Arial" panose="020B0604020202020204" pitchFamily="34" charset="0"/>
              </a:rPr>
              <a:t> на </a:t>
            </a:r>
            <a:r>
              <a:rPr lang="ru-RU" sz="1600" b="1" err="1">
                <a:latin typeface="Arial" panose="020B0604020202020204" pitchFamily="34" charset="0"/>
                <a:cs typeface="Arial" panose="020B0604020202020204" pitchFamily="34" charset="0"/>
              </a:rPr>
              <a:t>заняття</a:t>
            </a:r>
            <a:r>
              <a:rPr lang="ru-RU" sz="1600" err="1">
                <a:latin typeface="Arial" panose="020B0604020202020204" pitchFamily="34" charset="0"/>
                <a:cs typeface="Arial" panose="020B0604020202020204" pitchFamily="34" charset="0"/>
              </a:rPr>
              <a:t>х</a:t>
            </a:r>
            <a:r>
              <a:rPr lang="ru-RU" sz="1600" b="1">
                <a:latin typeface="Arial" panose="020B0604020202020204" pitchFamily="34" charset="0"/>
                <a:cs typeface="Arial" panose="020B0604020202020204" pitchFamily="34" charset="0"/>
              </a:rPr>
              <a:t>, але й  </a:t>
            </a:r>
            <a:r>
              <a:rPr lang="ru-RU" sz="1600" b="1" err="1">
                <a:latin typeface="Arial" panose="020B0604020202020204" pitchFamily="34" charset="0"/>
                <a:cs typeface="Arial" panose="020B0604020202020204" pitchFamily="34" charset="0"/>
              </a:rPr>
              <a:t>повсякденно</a:t>
            </a:r>
            <a:r>
              <a:rPr lang="ru-RU" sz="1600" b="1">
                <a:latin typeface="Arial" panose="020B0604020202020204" pitchFamily="34" charset="0"/>
                <a:cs typeface="Arial" panose="020B0604020202020204" pitchFamily="34" charset="0"/>
              </a:rPr>
              <a:t>.</a:t>
            </a:r>
            <a:br>
              <a:rPr lang="ru-RU" sz="1600" b="1">
                <a:latin typeface="Arial" panose="020B0604020202020204" pitchFamily="34" charset="0"/>
                <a:cs typeface="Arial" panose="020B0604020202020204" pitchFamily="34" charset="0"/>
              </a:rPr>
            </a:br>
            <a:endParaRPr lang="ru-RU" sz="1600" b="1">
              <a:latin typeface="Arial" panose="020B0604020202020204" pitchFamily="34" charset="0"/>
              <a:cs typeface="Arial" panose="020B0604020202020204" pitchFamily="34" charset="0"/>
            </a:endParaRPr>
          </a:p>
        </p:txBody>
      </p:sp>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07504" y="3284984"/>
            <a:ext cx="4625462" cy="3312368"/>
          </a:xfrm>
        </p:spPr>
      </p:pic>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860032" y="2060848"/>
            <a:ext cx="4176464" cy="3456384"/>
          </a:xfrm>
        </p:spPr>
      </p:pic>
    </p:spTree>
    <p:extLst>
      <p:ext uri="{BB962C8B-B14F-4D97-AF65-F5344CB8AC3E}">
        <p14:creationId xmlns:p14="http://schemas.microsoft.com/office/powerpoint/2010/main" val="208312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570186"/>
          </a:xfrm>
        </p:spPr>
        <p:txBody>
          <a:bodyPr>
            <a:noAutofit/>
          </a:bodyPr>
          <a:lstStyle/>
          <a:p>
            <a:pPr algn="l"/>
            <a:r>
              <a:rPr lang="ru-RU" sz="1600" b="1" err="1">
                <a:latin typeface="Arial" panose="020B0604020202020204" pitchFamily="34" charset="0"/>
                <a:cs typeface="Arial" panose="020B0604020202020204" pitchFamily="34" charset="0"/>
              </a:rPr>
              <a:t>Розмальовка</a:t>
            </a:r>
            <a:r>
              <a:rPr lang="ru-RU" sz="1600" b="1">
                <a:latin typeface="Arial" panose="020B0604020202020204" pitchFamily="34" charset="0"/>
                <a:cs typeface="Arial" panose="020B0604020202020204" pitchFamily="34" charset="0"/>
              </a:rPr>
              <a:t> –  один з </a:t>
            </a:r>
            <a:r>
              <a:rPr lang="ru-RU" sz="1600" b="1" err="1">
                <a:latin typeface="Arial" panose="020B0604020202020204" pitchFamily="34" charset="0"/>
                <a:cs typeface="Arial" panose="020B0604020202020204" pitchFamily="34" charset="0"/>
              </a:rPr>
              <a:t>найпростіших</a:t>
            </a:r>
            <a:r>
              <a:rPr lang="ru-RU" sz="1600" b="1">
                <a:latin typeface="Arial" panose="020B0604020202020204" pitchFamily="34" charset="0"/>
                <a:cs typeface="Arial" panose="020B0604020202020204" pitchFamily="34" charset="0"/>
              </a:rPr>
              <a:t> і </a:t>
            </a:r>
            <a:r>
              <a:rPr lang="ru-RU" sz="1600" b="1" err="1">
                <a:latin typeface="Arial" panose="020B0604020202020204" pitchFamily="34" charset="0"/>
                <a:cs typeface="Arial" panose="020B0604020202020204" pitchFamily="34" charset="0"/>
              </a:rPr>
              <a:t>доступних</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способів</a:t>
            </a:r>
            <a:r>
              <a:rPr lang="ru-RU" sz="1600" b="1">
                <a:latin typeface="Arial" panose="020B0604020202020204" pitchFamily="34" charset="0"/>
                <a:cs typeface="Arial" panose="020B0604020202020204" pitchFamily="34" charset="0"/>
              </a:rPr>
              <a:t> з </a:t>
            </a:r>
            <a:r>
              <a:rPr lang="ru-RU" sz="1600" b="1" err="1">
                <a:latin typeface="Arial" panose="020B0604020202020204" pitchFamily="34" charset="0"/>
                <a:cs typeface="Arial" panose="020B0604020202020204" pitchFamily="34" charset="0"/>
              </a:rPr>
              <a:t>користю</a:t>
            </a:r>
            <a:r>
              <a:rPr lang="ru-RU" sz="1600" b="1">
                <a:latin typeface="Arial" panose="020B0604020202020204" pitchFamily="34" charset="0"/>
                <a:cs typeface="Arial" panose="020B0604020202020204" pitchFamily="34" charset="0"/>
              </a:rPr>
              <a:t> та </a:t>
            </a:r>
            <a:r>
              <a:rPr lang="ru-RU" sz="1600" b="1" err="1">
                <a:latin typeface="Arial" panose="020B0604020202020204" pitchFamily="34" charset="0"/>
                <a:cs typeface="Arial" panose="020B0604020202020204" pitchFamily="34" charset="0"/>
              </a:rPr>
              <a:t>інте-ресом</a:t>
            </a:r>
            <a:r>
              <a:rPr lang="ru-RU" sz="1600" b="1">
                <a:latin typeface="Arial" panose="020B0604020202020204" pitchFamily="34" charset="0"/>
                <a:cs typeface="Arial" panose="020B0604020202020204" pitchFamily="34" charset="0"/>
              </a:rPr>
              <a:t> провести час ,</a:t>
            </a:r>
            <a:r>
              <a:rPr lang="ru-RU" sz="1600" b="1" err="1">
                <a:latin typeface="Arial" panose="020B0604020202020204" pitchFamily="34" charset="0"/>
                <a:cs typeface="Arial" panose="020B0604020202020204" pitchFamily="34" charset="0"/>
              </a:rPr>
              <a:t>також</a:t>
            </a:r>
            <a:r>
              <a:rPr lang="ru-RU" sz="1600" b="1">
                <a:latin typeface="Arial" panose="020B0604020202020204" pitchFamily="34" charset="0"/>
                <a:cs typeface="Arial" panose="020B0604020202020204" pitchFamily="34" charset="0"/>
              </a:rPr>
              <a:t> - </a:t>
            </a:r>
            <a:r>
              <a:rPr lang="ru-RU" sz="1600" b="1" err="1">
                <a:latin typeface="Arial" panose="020B0604020202020204" pitchFamily="34" charset="0"/>
                <a:cs typeface="Arial" panose="020B0604020202020204" pitchFamily="34" charset="0"/>
              </a:rPr>
              <a:t>це</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розвиваюче</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заняття</a:t>
            </a:r>
            <a:r>
              <a:rPr lang="ru-RU" sz="1600" b="1">
                <a:latin typeface="Arial" panose="020B0604020202020204" pitchFamily="34" charset="0"/>
                <a:cs typeface="Arial" panose="020B0604020202020204" pitchFamily="34" charset="0"/>
              </a:rPr>
              <a:t>, яке </a:t>
            </a:r>
            <a:r>
              <a:rPr lang="ru-RU" sz="1600" b="1" err="1">
                <a:latin typeface="Arial" panose="020B0604020202020204" pitchFamily="34" charset="0"/>
                <a:cs typeface="Arial" panose="020B0604020202020204" pitchFamily="34" charset="0"/>
              </a:rPr>
              <a:t>відіграє</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неймовірно</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ве</a:t>
            </a:r>
            <a:r>
              <a:rPr lang="ru-RU" sz="1600" b="1">
                <a:latin typeface="Arial" panose="020B0604020202020204" pitchFamily="34" charset="0"/>
                <a:cs typeface="Arial" panose="020B0604020202020204" pitchFamily="34" charset="0"/>
              </a:rPr>
              <a:t>-лику роль у </a:t>
            </a:r>
            <a:r>
              <a:rPr lang="ru-RU" sz="1600" b="1" err="1">
                <a:latin typeface="Arial" panose="020B0604020202020204" pitchFamily="34" charset="0"/>
                <a:cs typeface="Arial" panose="020B0604020202020204" pitchFamily="34" charset="0"/>
              </a:rPr>
              <a:t>розвитку</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дітей</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Дитина</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розфарбовуючи</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об’єкт</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вчиться</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розпізнава-ти</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кольори</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запам’ятовує</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їх</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поповнює</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свої</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знання</a:t>
            </a:r>
            <a:r>
              <a:rPr lang="ru-RU" sz="1600" b="1">
                <a:latin typeface="Arial" panose="020B0604020202020204" pitchFamily="34" charset="0"/>
                <a:cs typeface="Arial" panose="020B0604020202020204" pitchFamily="34" charset="0"/>
              </a:rPr>
              <a:t> про форму, </a:t>
            </a:r>
            <a:r>
              <a:rPr lang="ru-RU" sz="1600" b="1" err="1">
                <a:latin typeface="Arial" panose="020B0604020202020204" pitchFamily="34" charset="0"/>
                <a:cs typeface="Arial" panose="020B0604020202020204" pitchFamily="34" charset="0"/>
              </a:rPr>
              <a:t>колір</a:t>
            </a:r>
            <a:r>
              <a:rPr lang="ru-RU" sz="1600" b="1">
                <a:latin typeface="Arial" panose="020B0604020202020204" pitchFamily="34" charset="0"/>
                <a:cs typeface="Arial" panose="020B0604020202020204" pitchFamily="34" charset="0"/>
              </a:rPr>
              <a:t>. </a:t>
            </a:r>
            <a:r>
              <a:rPr lang="ru-RU" sz="1600" err="1">
                <a:latin typeface="Arial" panose="020B0604020202020204" pitchFamily="34" charset="0"/>
                <a:cs typeface="Arial" panose="020B0604020202020204" pitchFamily="34" charset="0"/>
              </a:rPr>
              <a:t>к</a:t>
            </a:r>
            <a:r>
              <a:rPr lang="ru-RU" sz="1600" b="1" err="1">
                <a:latin typeface="Arial" panose="020B0604020202020204" pitchFamily="34" charset="0"/>
                <a:cs typeface="Arial" panose="020B0604020202020204" pitchFamily="34" charset="0"/>
              </a:rPr>
              <a:t>ількість</a:t>
            </a:r>
            <a:r>
              <a:rPr lang="ru-RU" sz="1600" b="1">
                <a:latin typeface="Arial" panose="020B0604020202020204" pitchFamily="34" charset="0"/>
                <a:cs typeface="Arial" panose="020B0604020202020204" pitchFamily="34" charset="0"/>
              </a:rPr>
              <a:t> того, </a:t>
            </a:r>
            <a:r>
              <a:rPr lang="ru-RU" sz="1600" b="1" err="1">
                <a:latin typeface="Arial" panose="020B0604020202020204" pitchFamily="34" charset="0"/>
                <a:cs typeface="Arial" panose="020B0604020202020204" pitchFamily="34" charset="0"/>
              </a:rPr>
              <a:t>що</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розмальовує</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розвиває</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спостережливість</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асоціативне</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мислення</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уяву</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тренується</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пам’ять</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увага</a:t>
            </a:r>
            <a:r>
              <a:rPr lang="ru-RU" sz="1600" b="1">
                <a:latin typeface="Arial" panose="020B0604020202020204" pitchFamily="34" charset="0"/>
                <a:cs typeface="Arial" panose="020B0604020202020204" pitchFamily="34" charset="0"/>
              </a:rPr>
              <a:t>, воля, </a:t>
            </a:r>
            <a:r>
              <a:rPr lang="ru-RU" sz="1600" b="1" err="1">
                <a:latin typeface="Arial" panose="020B0604020202020204" pitchFamily="34" charset="0"/>
                <a:cs typeface="Arial" panose="020B0604020202020204" pitchFamily="34" charset="0"/>
              </a:rPr>
              <a:t>розвивається</a:t>
            </a:r>
            <a:r>
              <a:rPr lang="ru-RU" sz="1600" b="1">
                <a:latin typeface="Arial" panose="020B0604020202020204" pitchFamily="34" charset="0"/>
                <a:cs typeface="Arial" panose="020B0604020202020204" pitchFamily="34" charset="0"/>
              </a:rPr>
              <a:t> </a:t>
            </a:r>
            <a:r>
              <a:rPr lang="ru-RU" sz="1600" b="1" err="1">
                <a:latin typeface="Arial" panose="020B0604020202020204" pitchFamily="34" charset="0"/>
                <a:cs typeface="Arial" panose="020B0604020202020204" pitchFamily="34" charset="0"/>
              </a:rPr>
              <a:t>дрібна</a:t>
            </a:r>
            <a:r>
              <a:rPr lang="ru-RU" sz="1600" b="1">
                <a:latin typeface="Arial" panose="020B0604020202020204" pitchFamily="34" charset="0"/>
                <a:cs typeface="Arial" panose="020B0604020202020204" pitchFamily="34" charset="0"/>
              </a:rPr>
              <a:t> моторика.  </a:t>
            </a:r>
            <a:br>
              <a:rPr lang="ru-RU" sz="1600" b="1">
                <a:latin typeface="Arial" panose="020B0604020202020204" pitchFamily="34" charset="0"/>
                <a:cs typeface="Arial" panose="020B0604020202020204" pitchFamily="34" charset="0"/>
              </a:rPr>
            </a:br>
            <a:endParaRPr lang="ru-RU" sz="1600" b="1">
              <a:latin typeface="Arial" panose="020B0604020202020204" pitchFamily="34" charset="0"/>
              <a:cs typeface="Arial" panose="020B0604020202020204" pitchFamily="34" charset="0"/>
            </a:endParaRPr>
          </a:p>
        </p:txBody>
      </p:sp>
      <p:pic>
        <p:nvPicPr>
          <p:cNvPr id="10" name="Объект 9"/>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4008" y="2132856"/>
            <a:ext cx="4392488" cy="4608512"/>
          </a:xfrm>
        </p:spPr>
      </p:pic>
      <p:pic>
        <p:nvPicPr>
          <p:cNvPr id="9" name="Объект 8"/>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07504" y="2132856"/>
            <a:ext cx="4392488" cy="4598785"/>
          </a:xfrm>
        </p:spPr>
      </p:pic>
    </p:spTree>
    <p:extLst>
      <p:ext uri="{BB962C8B-B14F-4D97-AF65-F5344CB8AC3E}">
        <p14:creationId xmlns:p14="http://schemas.microsoft.com/office/powerpoint/2010/main" val="279808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79512" y="3212976"/>
            <a:ext cx="3960440" cy="3528392"/>
          </a:xfrm>
        </p:spPr>
      </p:pic>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499992" y="3212976"/>
            <a:ext cx="4536504" cy="3528392"/>
          </a:xfrm>
        </p:spPr>
      </p:pic>
      <p:sp>
        <p:nvSpPr>
          <p:cNvPr id="7" name="Прямоугольник 6"/>
          <p:cNvSpPr/>
          <p:nvPr/>
        </p:nvSpPr>
        <p:spPr>
          <a:xfrm>
            <a:off x="107504" y="116633"/>
            <a:ext cx="8928992" cy="2308324"/>
          </a:xfrm>
          <a:prstGeom prst="rect">
            <a:avLst/>
          </a:prstGeom>
        </p:spPr>
        <p:txBody>
          <a:bodyPr wrap="square">
            <a:spAutoFit/>
          </a:bodyPr>
          <a:lstStyle/>
          <a:p>
            <a:r>
              <a:rPr lang="ru-RU" b="1" err="1"/>
              <a:t>Викладання</a:t>
            </a:r>
            <a:r>
              <a:rPr lang="ru-RU" b="1"/>
              <a:t> </a:t>
            </a:r>
            <a:r>
              <a:rPr lang="ru-RU" b="1" err="1"/>
              <a:t>олівців</a:t>
            </a:r>
            <a:r>
              <a:rPr lang="ru-RU" b="1"/>
              <a:t>, </a:t>
            </a:r>
            <a:r>
              <a:rPr lang="ru-RU" b="1" err="1"/>
              <a:t>фломастерів</a:t>
            </a:r>
            <a:r>
              <a:rPr lang="ru-RU" b="1"/>
              <a:t>, </a:t>
            </a:r>
            <a:r>
              <a:rPr lang="ru-RU" b="1" err="1"/>
              <a:t>паличок</a:t>
            </a:r>
            <a:r>
              <a:rPr lang="ru-RU" b="1"/>
              <a:t> за </a:t>
            </a:r>
            <a:r>
              <a:rPr lang="ru-RU" b="1" err="1"/>
              <a:t>малюнком</a:t>
            </a:r>
            <a:r>
              <a:rPr lang="ru-RU" b="1"/>
              <a:t> - є </a:t>
            </a:r>
            <a:r>
              <a:rPr lang="ru-RU" b="1" err="1"/>
              <a:t>багатофункціональ</a:t>
            </a:r>
            <a:r>
              <a:rPr lang="ru-RU" b="1"/>
              <a:t>-</a:t>
            </a:r>
          </a:p>
          <a:p>
            <a:r>
              <a:rPr lang="ru-RU" b="1"/>
              <a:t>ним </a:t>
            </a:r>
            <a:r>
              <a:rPr lang="ru-RU" b="1" err="1"/>
              <a:t>математичним</a:t>
            </a:r>
            <a:r>
              <a:rPr lang="ru-RU" b="1"/>
              <a:t> </a:t>
            </a:r>
            <a:r>
              <a:rPr lang="ru-RU" b="1" err="1"/>
              <a:t>посібником</a:t>
            </a:r>
            <a:r>
              <a:rPr lang="ru-RU" b="1"/>
              <a:t>, яке </a:t>
            </a:r>
            <a:r>
              <a:rPr lang="ru-RU" b="1" err="1"/>
              <a:t>дозволяє</a:t>
            </a:r>
            <a:r>
              <a:rPr lang="ru-RU" b="1"/>
              <a:t> “через руки” </a:t>
            </a:r>
            <a:r>
              <a:rPr lang="ru-RU" b="1" err="1"/>
              <a:t>дитини</a:t>
            </a:r>
            <a:r>
              <a:rPr lang="ru-RU" b="1"/>
              <a:t>  </a:t>
            </a:r>
            <a:r>
              <a:rPr lang="ru-RU" b="1" err="1"/>
              <a:t>розвивати</a:t>
            </a:r>
            <a:r>
              <a:rPr lang="ru-RU" b="1"/>
              <a:t> </a:t>
            </a:r>
            <a:r>
              <a:rPr lang="ru-RU" b="1" err="1"/>
              <a:t>ди-тячу</a:t>
            </a:r>
            <a:r>
              <a:rPr lang="ru-RU" b="1"/>
              <a:t> </a:t>
            </a:r>
            <a:r>
              <a:rPr lang="ru-RU" b="1" err="1"/>
              <a:t>творчість</a:t>
            </a:r>
            <a:r>
              <a:rPr lang="ru-RU" b="1"/>
              <a:t>,  </a:t>
            </a:r>
            <a:r>
              <a:rPr lang="ru-RU" b="1" err="1"/>
              <a:t>фантазіюі</a:t>
            </a:r>
            <a:r>
              <a:rPr lang="ru-RU" b="1"/>
              <a:t>, </a:t>
            </a:r>
            <a:r>
              <a:rPr lang="ru-RU" b="1" err="1"/>
              <a:t>уяву</a:t>
            </a:r>
            <a:r>
              <a:rPr lang="ru-RU" b="1"/>
              <a:t>,  </a:t>
            </a:r>
            <a:r>
              <a:rPr lang="ru-RU" b="1" err="1"/>
              <a:t>пізнавальну</a:t>
            </a:r>
            <a:r>
              <a:rPr lang="ru-RU" b="1"/>
              <a:t> </a:t>
            </a:r>
            <a:r>
              <a:rPr lang="ru-RU" b="1" err="1"/>
              <a:t>активність</a:t>
            </a:r>
            <a:r>
              <a:rPr lang="ru-RU" b="1"/>
              <a:t>,  </a:t>
            </a:r>
            <a:r>
              <a:rPr lang="ru-RU" b="1" err="1"/>
              <a:t>дрібну</a:t>
            </a:r>
            <a:r>
              <a:rPr lang="ru-RU" b="1"/>
              <a:t> моторику, сен-</a:t>
            </a:r>
            <a:r>
              <a:rPr lang="ru-RU" b="1" err="1"/>
              <a:t>сорні</a:t>
            </a:r>
            <a:r>
              <a:rPr lang="ru-RU" b="1"/>
              <a:t> </a:t>
            </a:r>
            <a:r>
              <a:rPr lang="ru-RU" b="1" err="1"/>
              <a:t>здібності</a:t>
            </a:r>
            <a:r>
              <a:rPr lang="ru-RU" b="1"/>
              <a:t>, </a:t>
            </a:r>
            <a:r>
              <a:rPr lang="ru-RU" b="1" err="1"/>
              <a:t>наочно-дієве</a:t>
            </a:r>
            <a:r>
              <a:rPr lang="ru-RU" b="1"/>
              <a:t> </a:t>
            </a:r>
            <a:r>
              <a:rPr lang="ru-RU" b="1" err="1"/>
              <a:t>мислення</a:t>
            </a:r>
            <a:r>
              <a:rPr lang="ru-RU" b="1"/>
              <a:t>,  </a:t>
            </a:r>
            <a:r>
              <a:rPr lang="ru-RU" b="1" err="1"/>
              <a:t>увагу</a:t>
            </a:r>
            <a:r>
              <a:rPr lang="ru-RU" b="1"/>
              <a:t>,  </a:t>
            </a:r>
            <a:r>
              <a:rPr lang="ru-RU" b="1" err="1"/>
              <a:t>просторове</a:t>
            </a:r>
            <a:r>
              <a:rPr lang="ru-RU" b="1"/>
              <a:t> </a:t>
            </a:r>
            <a:r>
              <a:rPr lang="ru-RU" b="1" err="1"/>
              <a:t>орієнтування</a:t>
            </a:r>
            <a:r>
              <a:rPr lang="ru-RU" b="1"/>
              <a:t>, </a:t>
            </a:r>
            <a:r>
              <a:rPr lang="ru-RU" b="1" err="1"/>
              <a:t>сприй-няття</a:t>
            </a:r>
            <a:r>
              <a:rPr lang="ru-RU" b="1"/>
              <a:t>, </a:t>
            </a:r>
            <a:r>
              <a:rPr lang="ru-RU" b="1" err="1"/>
              <a:t>комбінаторні</a:t>
            </a:r>
            <a:r>
              <a:rPr lang="ru-RU" b="1"/>
              <a:t> і </a:t>
            </a:r>
            <a:r>
              <a:rPr lang="ru-RU" b="1" err="1"/>
              <a:t>конструкторські</a:t>
            </a:r>
            <a:r>
              <a:rPr lang="ru-RU" b="1"/>
              <a:t> </a:t>
            </a:r>
            <a:r>
              <a:rPr lang="ru-RU" b="1" err="1"/>
              <a:t>здібності</a:t>
            </a:r>
            <a:r>
              <a:rPr lang="ru-RU" b="1"/>
              <a:t>.  </a:t>
            </a:r>
            <a:r>
              <a:rPr lang="ru-RU" b="1" err="1"/>
              <a:t>Діти</a:t>
            </a:r>
            <a:r>
              <a:rPr lang="ru-RU" b="1"/>
              <a:t> </a:t>
            </a:r>
            <a:r>
              <a:rPr lang="ru-RU" b="1" err="1"/>
              <a:t>грають</a:t>
            </a:r>
            <a:r>
              <a:rPr lang="ru-RU" b="1"/>
              <a:t> з ними, як </a:t>
            </a:r>
            <a:r>
              <a:rPr lang="ru-RU" b="1" err="1"/>
              <a:t>із</a:t>
            </a:r>
            <a:r>
              <a:rPr lang="ru-RU" b="1"/>
              <a:t> </a:t>
            </a:r>
            <a:r>
              <a:rPr lang="ru-RU" b="1" err="1"/>
              <a:t>зви-чайними</a:t>
            </a:r>
            <a:r>
              <a:rPr lang="ru-RU" b="1"/>
              <a:t> кубиками, </a:t>
            </a:r>
            <a:r>
              <a:rPr lang="ru-RU" b="1" err="1"/>
              <a:t>паличками</a:t>
            </a:r>
            <a:r>
              <a:rPr lang="ru-RU" b="1"/>
              <a:t>, конструктором, по ходу </a:t>
            </a:r>
            <a:r>
              <a:rPr lang="ru-RU" b="1" err="1"/>
              <a:t>ігор</a:t>
            </a:r>
            <a:r>
              <a:rPr lang="ru-RU" b="1"/>
              <a:t> та занять, </a:t>
            </a:r>
            <a:r>
              <a:rPr lang="ru-RU" b="1" err="1"/>
              <a:t>знайом-лячись</a:t>
            </a:r>
            <a:r>
              <a:rPr lang="ru-RU" b="1"/>
              <a:t> з </a:t>
            </a:r>
            <a:r>
              <a:rPr lang="ru-RU" b="1" err="1"/>
              <a:t>кольорами</a:t>
            </a:r>
            <a:r>
              <a:rPr lang="ru-RU" b="1"/>
              <a:t>, </a:t>
            </a:r>
            <a:r>
              <a:rPr lang="ru-RU" b="1" err="1"/>
              <a:t>розмірами</a:t>
            </a:r>
            <a:r>
              <a:rPr lang="ru-RU" b="1"/>
              <a:t> і формами. </a:t>
            </a:r>
            <a:r>
              <a:rPr lang="ru-RU" b="1" err="1"/>
              <a:t>Такі</a:t>
            </a:r>
            <a:r>
              <a:rPr lang="ru-RU" b="1"/>
              <a:t> </a:t>
            </a:r>
            <a:r>
              <a:rPr lang="ru-RU" b="1" err="1"/>
              <a:t>завдання</a:t>
            </a:r>
            <a:r>
              <a:rPr lang="ru-RU" b="1"/>
              <a:t> </a:t>
            </a:r>
            <a:r>
              <a:rPr lang="ru-RU" b="1" err="1"/>
              <a:t>викликають</a:t>
            </a:r>
            <a:r>
              <a:rPr lang="ru-RU" b="1"/>
              <a:t> у </a:t>
            </a:r>
            <a:r>
              <a:rPr lang="ru-RU" b="1" err="1"/>
              <a:t>дітей</a:t>
            </a:r>
            <a:r>
              <a:rPr lang="ru-RU" b="1"/>
              <a:t> </a:t>
            </a:r>
            <a:r>
              <a:rPr lang="ru-RU" b="1" err="1"/>
              <a:t>інтерес</a:t>
            </a:r>
            <a:r>
              <a:rPr lang="ru-RU" b="1"/>
              <a:t> у </a:t>
            </a:r>
            <a:r>
              <a:rPr lang="ru-RU" b="1" err="1"/>
              <a:t>різних</a:t>
            </a:r>
            <a:r>
              <a:rPr lang="ru-RU" b="1"/>
              <a:t> </a:t>
            </a:r>
            <a:r>
              <a:rPr lang="ru-RU" b="1" err="1"/>
              <a:t>вікових</a:t>
            </a:r>
            <a:r>
              <a:rPr lang="ru-RU" b="1"/>
              <a:t> </a:t>
            </a:r>
            <a:r>
              <a:rPr lang="ru-RU" b="1" err="1"/>
              <a:t>групах</a:t>
            </a:r>
            <a:r>
              <a:rPr lang="ru-RU" b="1"/>
              <a:t>.</a:t>
            </a:r>
          </a:p>
        </p:txBody>
      </p:sp>
    </p:spTree>
    <p:extLst>
      <p:ext uri="{BB962C8B-B14F-4D97-AF65-F5344CB8AC3E}">
        <p14:creationId xmlns:p14="http://schemas.microsoft.com/office/powerpoint/2010/main" val="443750895"/>
      </p:ext>
    </p:extLst>
  </p:cSld>
  <p:clrMapOvr>
    <a:masterClrMapping/>
  </p:clrMapOvr>
</p:sld>
</file>

<file path=ppt/theme/theme1.xml><?xml version="1.0" encoding="utf-8"?>
<a:theme xmlns:a="http://schemas.openxmlformats.org/drawingml/2006/main" name="Воздушный пото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379</TotalTime>
  <Words>850</Words>
  <Application>Microsoft Office PowerPoint</Application>
  <PresentationFormat>Экран (4:3)</PresentationFormat>
  <Paragraphs>31</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Book Antiqua</vt:lpstr>
      <vt:lpstr>Georgia</vt:lpstr>
      <vt:lpstr>Lucida Sans</vt:lpstr>
      <vt:lpstr>Times New Roman</vt:lpstr>
      <vt:lpstr>Воздушный поток</vt:lpstr>
      <vt:lpstr>Презентація        вихователя              Наталі Журби                      та  її улюбленців                           групи: « Ромашка»</vt:lpstr>
      <vt:lpstr>Презентация PowerPoint</vt:lpstr>
      <vt:lpstr>Презентация PowerPoint</vt:lpstr>
      <vt:lpstr>Презентация PowerPoint</vt:lpstr>
      <vt:lpstr>Презентация PowerPoint</vt:lpstr>
      <vt:lpstr>Гра - найважливіший супутник дитинства. ЛЕГО та інші види конструкторів дозволяють діткам розвивати логіко – математичні здібності, граючи вони, також, із задоволенням навчаються. Конструювання дає позитивні результати при засвоєнні навчального матеріалу, допомагає ово - лодінню здатності приймати і зберігати цілі і завдання навчальної діяльності, пошуку засобів їх здійснення, сприяє засвоєнню способів вирішення проблем творчого та пошукового характеру. Цеглинки  є наочно--образними моделями тих інтелектуальних операцій, які здійснюються в ході навчальної діяльності. Використання конструктора  дозволяє вчитися граючи і навчатися в грі, яка є найважливішим супутником дитинства. В ході заняття з конструктором  підвищується ко - комунікативна активність кожної дитини, формується вміння працювати в парах і в групі, відбу -вається розвиток творчих здібностей, підвищується мотивація до навчання. </vt:lpstr>
      <vt:lpstr>Для успішного оволодіння знаннями по розділах формуванню елементарних ма-тематичних уявлень  велика роль відводиться дидактичним іграм. Гра – провід-ний вид діяльності дітей, тільки в грі дитина ненав'язливо засвоює і успішно закріплює знання. Кожна з ігор   вирішує конкретну задачу вдосконалення мате-матичних (кількісних, просторових, тимчасових) уявлень дітей. Гра починається з повідомлення вихователем ігрового завдання, яке діти розвязують у ході гри. Дидактичні ігри використовуються не тільки на заняттях, але й  повсякденно. </vt:lpstr>
      <vt:lpstr>Розмальовка –  один з найпростіших і доступних способів з користю та інте-ресом провести час ,також - це розвиваюче заняття, яке відіграє неймовірно ве-лику роль у розвитку дітей. Дитина, розфарбовуючи  об’єкт, вчиться розпізнава-ти кольори, запам’ятовує їх, поповнює свої знання про форму, колір. кількість того, що розмальовує, розвиває спостережливість, асоціативне мислення уяву, тренується пам’ять, увага, воля, розвивається дрібна моторика.   </vt:lpstr>
      <vt:lpstr>Презентация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вихователя Наталі Журби</dc:title>
  <dc:creator>WindowsSe7en</dc:creator>
  <cp:lastModifiedBy>Пользователь</cp:lastModifiedBy>
  <cp:revision>36</cp:revision>
  <dcterms:created xsi:type="dcterms:W3CDTF">2022-12-05T10:08:34Z</dcterms:created>
  <dcterms:modified xsi:type="dcterms:W3CDTF">2023-02-20T09:13:25Z</dcterms:modified>
</cp:coreProperties>
</file>