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71" r:id="rId7"/>
    <p:sldId id="263" r:id="rId8"/>
    <p:sldId id="264" r:id="rId9"/>
    <p:sldId id="265" r:id="rId10"/>
    <p:sldId id="266" r:id="rId11"/>
    <p:sldId id="269" r:id="rId12"/>
    <p:sldId id="268" r:id="rId13"/>
    <p:sldId id="274" r:id="rId14"/>
    <p:sldId id="272" r:id="rId15"/>
    <p:sldId id="276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___20130309_10242970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5842"/>
            <a:ext cx="9143999" cy="76438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886728" cy="271464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дидактичних  ігор в освітньому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  закладу дошкільної освіти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7500990" cy="2286016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Підготувала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вихователь - методист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СЗДО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№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37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для дітей з вадами мови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м. Чернівці</a:t>
            </a:r>
          </a:p>
          <a:p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Шупарська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Ніна Олександрівна</a:t>
            </a:r>
          </a:p>
          <a:p>
            <a:pPr algn="r"/>
            <a:r>
              <a:rPr lang="uk-UA" sz="2400" dirty="0" smtClean="0"/>
              <a:t> </a:t>
            </a:r>
            <a:endParaRPr lang="uk-UA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6" name="Содержимое 5" descr="58033103_454062328731772_2420368419535716352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4876" y="285728"/>
            <a:ext cx="431826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60422870_2163236093732281_579632577061584896_n.jpg"/>
          <p:cNvPicPr>
            <a:picLocks noChangeAspect="1"/>
          </p:cNvPicPr>
          <p:nvPr/>
        </p:nvPicPr>
        <p:blipFill>
          <a:blip r:embed="rId4"/>
          <a:srcRect l="10156" t="16667" r="21094" b="10416"/>
          <a:stretch>
            <a:fillRect/>
          </a:stretch>
        </p:blipFill>
        <p:spPr>
          <a:xfrm>
            <a:off x="428596" y="285728"/>
            <a:ext cx="4000528" cy="318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8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714752"/>
            <a:ext cx="4107688" cy="295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F3624.JPG"/>
          <p:cNvPicPr>
            <a:picLocks noChangeAspect="1"/>
          </p:cNvPicPr>
          <p:nvPr/>
        </p:nvPicPr>
        <p:blipFill>
          <a:blip r:embed="rId6" cstate="print"/>
          <a:srcRect l="17969" b="12500"/>
          <a:stretch>
            <a:fillRect/>
          </a:stretch>
        </p:blipFill>
        <p:spPr>
          <a:xfrm>
            <a:off x="4786314" y="3714752"/>
            <a:ext cx="4071966" cy="295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           Вимоги до </a:t>
            </a:r>
            <a:r>
              <a:rPr lang="uk-UA" b="1" i="1" dirty="0" err="1" smtClean="0">
                <a:solidFill>
                  <a:srgbClr val="C00000"/>
                </a:solidFill>
              </a:rPr>
              <a:t>дидактичої</a:t>
            </a:r>
            <a:r>
              <a:rPr lang="uk-UA" b="1" i="1" dirty="0" smtClean="0">
                <a:solidFill>
                  <a:srgbClr val="C00000"/>
                </a:solidFill>
              </a:rPr>
              <a:t> гри:</a:t>
            </a:r>
          </a:p>
          <a:p>
            <a:pPr>
              <a:buNone/>
            </a:pPr>
            <a:r>
              <a:rPr lang="uk-UA" b="1" dirty="0" smtClean="0"/>
              <a:t>а) кожна дидактична гра повинна давати вправи корисні для розумового розвитку дітей і їх виховання;</a:t>
            </a:r>
          </a:p>
          <a:p>
            <a:pPr>
              <a:buNone/>
            </a:pPr>
            <a:r>
              <a:rPr lang="uk-UA" b="1" dirty="0" smtClean="0"/>
              <a:t>б) в дидактичній грі обов’язкова наявність захоплюючих завдань, рішення яких вимагають розумового зусилля, подолання труднощів;</a:t>
            </a:r>
          </a:p>
          <a:p>
            <a:pPr>
              <a:buNone/>
            </a:pPr>
            <a:r>
              <a:rPr lang="uk-UA" b="1" dirty="0" smtClean="0"/>
              <a:t>в) дидактизм в грі повинен поєднуватись з зацікавленістю, жестом, гумором;</a:t>
            </a:r>
          </a:p>
          <a:p>
            <a:pPr>
              <a:buNone/>
            </a:pPr>
            <a:r>
              <a:rPr lang="uk-UA" b="1" dirty="0" smtClean="0"/>
              <a:t>г) гра повинна відповідати віковим можливостям дітей.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0722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Готуючись до проведення дидактичної гри, вихователь повинен: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 підібрати її відповідно до програмних вимог виховання і навчання дітей певної вікової групи;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визначити оптимальний час її проведення;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підготувати необхідний дидактичний матеріал;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вивчити й осмислити гру;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продумати методи і прийоми керівництва нею;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збагатити дітей знаннями й уявленнями, необхідними для розв'язання ігрового завдання.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7649" name="Picture 1" descr="G:\для відео\для відео випуск\DSCF32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071966" cy="3053974"/>
          </a:xfrm>
          <a:prstGeom prst="rect">
            <a:avLst/>
          </a:prstGeom>
          <a:noFill/>
        </p:spPr>
      </p:pic>
      <p:pic>
        <p:nvPicPr>
          <p:cNvPr id="8" name="Рисунок 7" descr="IMG_1346.JPG"/>
          <p:cNvPicPr>
            <a:picLocks noChangeAspect="1"/>
          </p:cNvPicPr>
          <p:nvPr/>
        </p:nvPicPr>
        <p:blipFill>
          <a:blip r:embed="rId4" cstate="print"/>
          <a:srcRect l="6250" t="781" r="14062" b="781"/>
          <a:stretch>
            <a:fillRect/>
          </a:stretch>
        </p:blipFill>
        <p:spPr>
          <a:xfrm>
            <a:off x="4786314" y="3500438"/>
            <a:ext cx="3857652" cy="3176890"/>
          </a:xfrm>
          <a:prstGeom prst="rect">
            <a:avLst/>
          </a:prstGeom>
        </p:spPr>
      </p:pic>
      <p:pic>
        <p:nvPicPr>
          <p:cNvPr id="9" name="Рисунок 8" descr="IMG_0193.JPG"/>
          <p:cNvPicPr>
            <a:picLocks noChangeAspect="1"/>
          </p:cNvPicPr>
          <p:nvPr/>
        </p:nvPicPr>
        <p:blipFill>
          <a:blip r:embed="rId5" cstate="print"/>
          <a:srcRect l="15624" t="2344"/>
          <a:stretch>
            <a:fillRect/>
          </a:stretch>
        </p:blipFill>
        <p:spPr>
          <a:xfrm>
            <a:off x="214283" y="3500438"/>
            <a:ext cx="4214842" cy="3143272"/>
          </a:xfrm>
          <a:prstGeom prst="rect">
            <a:avLst/>
          </a:prstGeom>
        </p:spPr>
      </p:pic>
      <p:pic>
        <p:nvPicPr>
          <p:cNvPr id="10" name="Рисунок 9" descr="IMG_07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7251" y="285728"/>
            <a:ext cx="3905277" cy="292895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52"/>
            <a:ext cx="8072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rgbClr val="C00000"/>
                </a:solidFill>
              </a:rPr>
              <a:t>Організація і керівництво дидактичними іграми </a:t>
            </a:r>
            <a:r>
              <a:rPr lang="uk-UA" sz="2400" b="1" dirty="0" smtClean="0"/>
              <a:t>передбачають роботу вихователя щодо підготовки до гри, проведення її, аналізу гри та її результатів.</a:t>
            </a:r>
          </a:p>
          <a:p>
            <a:pPr>
              <a:buNone/>
            </a:pPr>
            <a:r>
              <a:rPr lang="uk-UA" sz="2400" b="1" dirty="0" smtClean="0"/>
              <a:t>Вихователь має:</a:t>
            </a:r>
          </a:p>
          <a:p>
            <a:pPr marL="514350" indent="-514350">
              <a:buAutoNum type="arabicPeriod"/>
            </a:pPr>
            <a:r>
              <a:rPr lang="uk-UA" sz="2400" b="1" dirty="0" smtClean="0"/>
              <a:t>Познайомити дітей з грою (назва, складові елементи);</a:t>
            </a:r>
          </a:p>
          <a:p>
            <a:pPr marL="514350" indent="-514350">
              <a:buAutoNum type="arabicPeriod"/>
            </a:pPr>
            <a:r>
              <a:rPr lang="uk-UA" sz="2400" b="1" dirty="0" smtClean="0"/>
              <a:t>Вивчити з дітьми правила гри;</a:t>
            </a:r>
          </a:p>
          <a:p>
            <a:pPr marL="514350" indent="-514350">
              <a:buAutoNum type="arabicPeriod"/>
            </a:pPr>
            <a:r>
              <a:rPr lang="uk-UA" sz="2400" b="1" dirty="0" smtClean="0"/>
              <a:t>Брати участь у грі ( на особистому прикладі вчити програвати, співпереживати, підтримувати, стежити за дотриманням правил);</a:t>
            </a:r>
          </a:p>
          <a:p>
            <a:pPr marL="514350" indent="-514350">
              <a:buAutoNum type="arabicPeriod"/>
            </a:pPr>
            <a:r>
              <a:rPr lang="uk-UA" sz="2400" b="1" dirty="0" smtClean="0"/>
              <a:t>Підтримувати інтерес дітей до гри;</a:t>
            </a:r>
          </a:p>
          <a:p>
            <a:pPr marL="514350" indent="-514350">
              <a:buAutoNum type="arabicPeriod"/>
            </a:pPr>
            <a:r>
              <a:rPr lang="uk-UA" sz="2400" b="1" dirty="0" smtClean="0"/>
              <a:t>Аналіз результатів гри не повинен зруйнувати позитивний настрій дітей, повинен підкреслити користь від сумісних дій дітей;</a:t>
            </a:r>
          </a:p>
          <a:p>
            <a:pPr marL="514350" indent="-514350">
              <a:buAutoNum type="arabicPeriod"/>
            </a:pPr>
            <a:r>
              <a:rPr lang="uk-UA" sz="2400" b="1" dirty="0" smtClean="0"/>
              <a:t>Мова вихователя має бути лаконічною! Правила повідомляються коротко і виразно! Вихователь має перший показати приклад або зробити перший хід.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07223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b="1" dirty="0" smtClean="0"/>
              <a:t>    </a:t>
            </a:r>
            <a:r>
              <a:rPr lang="uk-UA" b="1" i="1" dirty="0" smtClean="0">
                <a:solidFill>
                  <a:srgbClr val="C00000"/>
                </a:solidFill>
              </a:rPr>
              <a:t>Керівництво вихователя самостійними  дидактичними іграми (старших дошкільників) </a:t>
            </a:r>
            <a:r>
              <a:rPr lang="uk-UA" b="1" dirty="0" smtClean="0"/>
              <a:t>залежить від освоєння дітьми їх правил, знання й усвідомлення завдань. </a:t>
            </a:r>
          </a:p>
          <a:p>
            <a:pPr algn="just">
              <a:buNone/>
            </a:pPr>
            <a:r>
              <a:rPr lang="uk-UA" b="1" dirty="0" smtClean="0"/>
              <a:t>   Педагог повинен продумано добирати ігри, враховуючи зміст виховної роботи в групі на конкретний період, інтерес дошкільників до ігор, їхнє особисте прагнення до взаємодії, створювати ігровий настрій, замінювати окремі ігри новими, урізноманітнювати ігрові дії тощо. Водночас слід уникати прямого навчання і керівництва ігровою діяльністю дітей.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5396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Рисунок 3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35719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Дидактична </a:t>
            </a:r>
            <a:r>
              <a:rPr lang="ru-RU" sz="2800" b="1" dirty="0" err="1" smtClean="0"/>
              <a:t>гра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організовує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розвиває</a:t>
            </a:r>
            <a:r>
              <a:rPr lang="ru-RU" sz="2800" b="1" dirty="0" smtClean="0"/>
              <a:t> , </a:t>
            </a:r>
            <a:r>
              <a:rPr lang="ru-RU" sz="2800" b="1" dirty="0" err="1" smtClean="0"/>
              <a:t>розширює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пізнавальні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можливості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дітей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виховує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особистість</a:t>
            </a:r>
            <a:r>
              <a:rPr lang="ru-RU" sz="2800" b="1" dirty="0" smtClean="0"/>
              <a:t>. </a:t>
            </a:r>
          </a:p>
          <a:p>
            <a:pPr>
              <a:buNone/>
            </a:pPr>
            <a:r>
              <a:rPr lang="ru-RU" sz="2800" b="1" dirty="0" smtClean="0"/>
              <a:t>      </a:t>
            </a:r>
            <a:r>
              <a:rPr lang="ru-RU" sz="2800" b="1" dirty="0" err="1" smtClean="0"/>
              <a:t>Отже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гра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допомагає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оживити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навчальний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процес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розвиває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спостережливість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дітей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увагу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пам'ять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мислення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знімає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втому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збуджує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інтерес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навчання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розширює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кругозір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сприяє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пізнавальному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дітей</a:t>
            </a:r>
            <a:r>
              <a:rPr lang="ru-RU" sz="2800" b="1" dirty="0" smtClean="0"/>
              <a:t>.</a:t>
            </a:r>
            <a:endParaRPr lang="uk-UA" sz="2800" b="1" dirty="0" smtClean="0"/>
          </a:p>
          <a:p>
            <a:endParaRPr lang="uk-UA" sz="2800" dirty="0"/>
          </a:p>
        </p:txBody>
      </p:sp>
      <p:pic>
        <p:nvPicPr>
          <p:cNvPr id="6" name="Рисунок 5" descr="DSCF4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404465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357158" y="2061266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Nina\Downloads\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/>
              <a:t>       </a:t>
            </a:r>
            <a:r>
              <a:rPr lang="uk-UA" b="1" i="1" dirty="0" smtClean="0">
                <a:solidFill>
                  <a:srgbClr val="C00000"/>
                </a:solidFill>
              </a:rPr>
              <a:t>Дидактична гра </a:t>
            </a:r>
            <a:r>
              <a:rPr lang="uk-UA" b="1" dirty="0" smtClean="0"/>
              <a:t>— </a:t>
            </a:r>
            <a:r>
              <a:rPr lang="uk-UA" b="1" dirty="0" err="1" smtClean="0"/>
              <a:t>гра</a:t>
            </a:r>
            <a:r>
              <a:rPr lang="uk-UA" b="1" dirty="0" smtClean="0"/>
              <a:t>, спрямована на формування у дитини потреби в знаннях, активного інтересу до того, що може стати їх новим джерелом, удосконалення пізнавальних умінь і навичок.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9" name="Picture 4" descr="G:\відеоролик\IMG_20181102_09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4905388" cy="36790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b="1" dirty="0" smtClean="0"/>
              <a:t>  </a:t>
            </a:r>
            <a:r>
              <a:rPr lang="uk-UA" b="1" i="1" dirty="0" smtClean="0"/>
              <a:t>У дидактичній грі як формі навчання </a:t>
            </a:r>
            <a:r>
              <a:rPr lang="uk-UA" b="1" dirty="0" smtClean="0"/>
              <a:t>взаємодіють навчальна (пізнавальна) та ігрова (цікава) сторони. Відповідно до цього вихователь одночасно навчає дітей і бере участь у їхній грі, а діти граючись навчаються.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У </a:t>
            </a:r>
            <a:r>
              <a:rPr lang="ru-RU" b="1" i="1" dirty="0" err="1" smtClean="0">
                <a:solidFill>
                  <a:srgbClr val="C00000"/>
                </a:solidFill>
              </a:rPr>
              <a:t>дидактичній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грі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мають</a:t>
            </a:r>
            <a:r>
              <a:rPr lang="ru-RU" b="1" i="1" dirty="0" smtClean="0">
                <a:solidFill>
                  <a:srgbClr val="C00000"/>
                </a:solidFill>
              </a:rPr>
              <a:t> бути </a:t>
            </a:r>
            <a:r>
              <a:rPr lang="ru-RU" b="1" i="1" dirty="0" err="1" smtClean="0">
                <a:solidFill>
                  <a:srgbClr val="C00000"/>
                </a:solidFill>
              </a:rPr>
              <a:t>такі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складові</a:t>
            </a:r>
            <a:r>
              <a:rPr lang="ru-RU" b="1" i="1" dirty="0" smtClean="0">
                <a:solidFill>
                  <a:srgbClr val="C0000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/>
              <a:t>дидактичне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 err="1" smtClean="0"/>
              <a:t>ігрове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 err="1" smtClean="0"/>
              <a:t>ігрові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правила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результат </a:t>
            </a:r>
            <a:r>
              <a:rPr lang="ru-RU" b="1" dirty="0" err="1" smtClean="0"/>
              <a:t>гри</a:t>
            </a:r>
            <a:r>
              <a:rPr lang="ru-RU" b="1" dirty="0" smtClean="0"/>
              <a:t> </a:t>
            </a:r>
            <a:endParaRPr lang="uk-UA" b="1" dirty="0" smtClean="0"/>
          </a:p>
          <a:p>
            <a:pPr algn="just">
              <a:buNone/>
            </a:pPr>
            <a:endParaRPr lang="uk-UA" dirty="0"/>
          </a:p>
        </p:txBody>
      </p:sp>
      <p:pic>
        <p:nvPicPr>
          <p:cNvPr id="6" name="Рисунок 5" descr="DSCF3120.JPG"/>
          <p:cNvPicPr>
            <a:picLocks noChangeAspect="1"/>
          </p:cNvPicPr>
          <p:nvPr/>
        </p:nvPicPr>
        <p:blipFill>
          <a:blip r:embed="rId3" cstate="print"/>
          <a:srcRect l="7031" t="4166" r="6250" b="9375"/>
          <a:stretch>
            <a:fillRect/>
          </a:stretch>
        </p:blipFill>
        <p:spPr>
          <a:xfrm>
            <a:off x="4643438" y="3500438"/>
            <a:ext cx="4203621" cy="314324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51"/>
            <a:ext cx="8329642" cy="30718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i="1" dirty="0" err="1" smtClean="0">
                <a:solidFill>
                  <a:srgbClr val="C00000"/>
                </a:solidFill>
              </a:rPr>
              <a:t>Дидактичні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ігри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використовуються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На </a:t>
            </a:r>
            <a:r>
              <a:rPr lang="ru-RU" b="1" dirty="0" err="1" smtClean="0"/>
              <a:t>заняттях</a:t>
            </a:r>
            <a:r>
              <a:rPr lang="ru-RU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В </a:t>
            </a:r>
            <a:r>
              <a:rPr lang="ru-RU" b="1" dirty="0" err="1" smtClean="0"/>
              <a:t>самостійній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В </a:t>
            </a:r>
            <a:r>
              <a:rPr lang="ru-RU" b="1" dirty="0" err="1" smtClean="0"/>
              <a:t>індивідуальній</a:t>
            </a:r>
            <a:r>
              <a:rPr lang="ru-RU" b="1" dirty="0" smtClean="0"/>
              <a:t> </a:t>
            </a:r>
            <a:r>
              <a:rPr lang="ru-RU" b="1" dirty="0" err="1" smtClean="0"/>
              <a:t>роботі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На </a:t>
            </a:r>
            <a:r>
              <a:rPr lang="ru-RU" b="1" dirty="0" err="1" smtClean="0"/>
              <a:t>прогулянці</a:t>
            </a:r>
            <a:endParaRPr lang="uk-UA" b="1" dirty="0"/>
          </a:p>
        </p:txBody>
      </p:sp>
      <p:pic>
        <p:nvPicPr>
          <p:cNvPr id="6" name="Рисунок 5" descr="66234574_1616731191794236_5102793547082366976_n.jpg"/>
          <p:cNvPicPr>
            <a:picLocks noChangeAspect="1"/>
          </p:cNvPicPr>
          <p:nvPr/>
        </p:nvPicPr>
        <p:blipFill>
          <a:blip r:embed="rId3"/>
          <a:srcRect t="3636" r="2306" b="16363"/>
          <a:stretch>
            <a:fillRect/>
          </a:stretch>
        </p:blipFill>
        <p:spPr>
          <a:xfrm>
            <a:off x="5929322" y="3500438"/>
            <a:ext cx="2857520" cy="3143272"/>
          </a:xfrm>
          <a:prstGeom prst="rect">
            <a:avLst/>
          </a:prstGeom>
        </p:spPr>
      </p:pic>
      <p:pic>
        <p:nvPicPr>
          <p:cNvPr id="9" name="Рисунок 8" descr="IMG_20181102_103151.jpg"/>
          <p:cNvPicPr>
            <a:picLocks noChangeAspect="1"/>
          </p:cNvPicPr>
          <p:nvPr/>
        </p:nvPicPr>
        <p:blipFill>
          <a:blip r:embed="rId4" cstate="print"/>
          <a:srcRect l="28571" t="2721"/>
          <a:stretch>
            <a:fillRect/>
          </a:stretch>
        </p:blipFill>
        <p:spPr>
          <a:xfrm>
            <a:off x="3000364" y="3429000"/>
            <a:ext cx="2286016" cy="3214710"/>
          </a:xfrm>
          <a:prstGeom prst="rect">
            <a:avLst/>
          </a:prstGeom>
        </p:spPr>
      </p:pic>
      <p:pic>
        <p:nvPicPr>
          <p:cNvPr id="10" name="Рисунок 9" descr="IMG_20181026_104101.jpg"/>
          <p:cNvPicPr>
            <a:picLocks noChangeAspect="1"/>
          </p:cNvPicPr>
          <p:nvPr/>
        </p:nvPicPr>
        <p:blipFill>
          <a:blip r:embed="rId5" cstate="print"/>
          <a:srcRect r="6249" b="10937"/>
          <a:stretch>
            <a:fillRect/>
          </a:stretch>
        </p:blipFill>
        <p:spPr>
          <a:xfrm>
            <a:off x="218042" y="3500438"/>
            <a:ext cx="2425132" cy="307183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07223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2"/>
                </a:solidFill>
              </a:rPr>
              <a:t>     </a:t>
            </a:r>
            <a:r>
              <a:rPr lang="uk-UA" b="1" i="1" dirty="0" smtClean="0">
                <a:solidFill>
                  <a:schemeClr val="accent2"/>
                </a:solidFill>
              </a:rPr>
              <a:t>Поширеною є класифікація дидактичних ігор за  характером матеріалу, згідно з якою  виокремлюють: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Ігри з предметами. У таких іграх використовують дидактичні іграшки (мозаїку, кубики), реальні предмети, різноманітний природний матеріал (листя, плоди, насіння).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 Настільно-друковані ігри. Вони передбачають дії не з предметами, а з їх зображеннями.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 Словесні ігри. Вони є найскладнішими, оскільки змушують дітей оперувати уявленнями, мислити про речі, з якими на той час вони не діють, використовувати набуті знання у нових ситуаціях і зв'язках.</a:t>
            </a:r>
            <a:endParaRPr lang="uk-UA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9135929" cy="686406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1026" name="Picture 2" descr="D:\фото робота\освіта сталого розв\DSCF2743.JPG"/>
          <p:cNvPicPr>
            <a:picLocks noChangeAspect="1" noChangeArrowheads="1"/>
          </p:cNvPicPr>
          <p:nvPr/>
        </p:nvPicPr>
        <p:blipFill>
          <a:blip r:embed="rId3" cstate="print"/>
          <a:srcRect l="8593" t="15625" r="6249"/>
          <a:stretch>
            <a:fillRect/>
          </a:stretch>
        </p:blipFill>
        <p:spPr bwMode="auto">
          <a:xfrm>
            <a:off x="428595" y="428604"/>
            <a:ext cx="4037587" cy="3000396"/>
          </a:xfrm>
          <a:prstGeom prst="rect">
            <a:avLst/>
          </a:prstGeom>
          <a:noFill/>
        </p:spPr>
      </p:pic>
      <p:pic>
        <p:nvPicPr>
          <p:cNvPr id="1027" name="Picture 3" descr="D:\НОВА ПАПКА 2018 з флешки\ЕКОЛОГІЯ\квест дефіле 1червня\екологічний квест\Новая папка\DSCF4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89736"/>
            <a:ext cx="4119559" cy="3089669"/>
          </a:xfrm>
          <a:prstGeom prst="rect">
            <a:avLst/>
          </a:prstGeom>
          <a:noFill/>
        </p:spPr>
      </p:pic>
      <p:pic>
        <p:nvPicPr>
          <p:cNvPr id="1028" name="Picture 4" descr="D:\фото робота\освіта сталого розв\DSCF2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7166"/>
            <a:ext cx="4095778" cy="3071834"/>
          </a:xfrm>
          <a:prstGeom prst="rect">
            <a:avLst/>
          </a:prstGeom>
          <a:noFill/>
        </p:spPr>
      </p:pic>
      <p:pic>
        <p:nvPicPr>
          <p:cNvPr id="1029" name="Picture 5" descr="G:\для МЕТОДИСТА\нові фото\нове тарнавський\КУРОЧКА РЯБА заняття ФОТО\20191125_203737.jpg"/>
          <p:cNvPicPr>
            <a:picLocks noChangeAspect="1" noChangeArrowheads="1"/>
          </p:cNvPicPr>
          <p:nvPr/>
        </p:nvPicPr>
        <p:blipFill>
          <a:blip r:embed="rId6" cstate="print"/>
          <a:srcRect t="6250" r="2636" b="11458"/>
          <a:stretch>
            <a:fillRect/>
          </a:stretch>
        </p:blipFill>
        <p:spPr bwMode="auto">
          <a:xfrm>
            <a:off x="428596" y="3571876"/>
            <a:ext cx="3944245" cy="30564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0722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/>
              <a:t>   </a:t>
            </a:r>
            <a:r>
              <a:rPr lang="uk-UA" b="1" i="1" dirty="0" smtClean="0">
                <a:solidFill>
                  <a:srgbClr val="C00000"/>
                </a:solidFill>
              </a:rPr>
              <a:t>Класифікація ігор за матеріалом </a:t>
            </a:r>
            <a:r>
              <a:rPr lang="uk-UA" b="1" dirty="0" smtClean="0"/>
              <a:t>наголошує на їх спрямованості на навчання, пізнавальну діяльність, але вона лише поверхово розкриває основи дидактичної гри: особливості ігрової діяльності дітей, ігрових завдань, ігрових дій і правил, організацію життя дітей, керівництво вихователя. Цій меті підпорядкована класифікація дидактичних ігор, запропонована О. Сорокіною, за якою виокремлюють: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0722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ігри-подорожі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ігри-доручення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 ігри-припущення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ігри-загадки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ігри-бесіди</a:t>
            </a:r>
            <a:endParaRPr lang="uk-UA" b="1" dirty="0"/>
          </a:p>
        </p:txBody>
      </p:sp>
      <p:pic>
        <p:nvPicPr>
          <p:cNvPr id="8" name="Рисунок 7" descr="виготовлення ігор з покидькового матеріалу.jpg"/>
          <p:cNvPicPr>
            <a:picLocks noChangeAspect="1"/>
          </p:cNvPicPr>
          <p:nvPr/>
        </p:nvPicPr>
        <p:blipFill>
          <a:blip r:embed="rId3"/>
          <a:srcRect l="3824" t="29167" r="1026" b="9375"/>
          <a:stretch>
            <a:fillRect/>
          </a:stretch>
        </p:blipFill>
        <p:spPr>
          <a:xfrm>
            <a:off x="3714744" y="3357562"/>
            <a:ext cx="4286280" cy="3285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логопедичні іг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14289"/>
            <a:ext cx="4000528" cy="30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29289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0"/>
            <a:ext cx="857256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i="1" dirty="0" smtClean="0">
                <a:solidFill>
                  <a:srgbClr val="C00000"/>
                </a:solidFill>
              </a:rPr>
              <a:t>Відповідно до характеру ігрових дій дидактичні ігри    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C00000"/>
                </a:solidFill>
              </a:rPr>
              <a:t>                   поділяють на (В. </a:t>
            </a:r>
            <a:r>
              <a:rPr lang="uk-UA" sz="2800" b="1" i="1" dirty="0" err="1" smtClean="0">
                <a:solidFill>
                  <a:srgbClr val="C00000"/>
                </a:solidFill>
              </a:rPr>
              <a:t>Аванесова</a:t>
            </a:r>
            <a:r>
              <a:rPr lang="uk-UA" sz="2800" b="1" i="1" dirty="0" smtClean="0">
                <a:solidFill>
                  <a:srgbClr val="C00000"/>
                </a:solidFill>
              </a:rPr>
              <a:t>):</a:t>
            </a:r>
          </a:p>
          <a:p>
            <a:pPr lvl="1" algn="just">
              <a:buFont typeface="Wingdings" pitchFamily="2" charset="2"/>
              <a:buChar char="ü"/>
            </a:pPr>
            <a:r>
              <a:rPr lang="uk-UA" b="1" dirty="0" smtClean="0"/>
              <a:t>ігри-доручення. Ґрунтуються на інтересі дітей до дій з іграшками і предметами: підбирати, складати, роз'єдну­вати, з'єднувати, нанизувати тощо;</a:t>
            </a:r>
          </a:p>
          <a:p>
            <a:pPr lvl="1" algn="just">
              <a:buFont typeface="Wingdings" pitchFamily="2" charset="2"/>
              <a:buChar char="ü"/>
            </a:pPr>
            <a:r>
              <a:rPr lang="uk-UA" b="1" dirty="0" smtClean="0"/>
              <a:t>ігри з відшукуванням предметів. Їх особливістю є несподівана поява і зникнення предметів;</a:t>
            </a:r>
          </a:p>
          <a:p>
            <a:pPr lvl="1" algn="just">
              <a:buFont typeface="Wingdings" pitchFamily="2" charset="2"/>
              <a:buChar char="ü"/>
            </a:pPr>
            <a:r>
              <a:rPr lang="uk-UA" b="1" dirty="0" smtClean="0"/>
              <a:t>ігри з відгадуванням загадок. Вибудовуються вони на з'ясуванні невідомого: «Впізнай»,   «Відгадай»,   «Що змінилось?»;</a:t>
            </a:r>
          </a:p>
          <a:p>
            <a:pPr lvl="1" algn="just">
              <a:buFont typeface="Wingdings" pitchFamily="2" charset="2"/>
              <a:buChar char="ü"/>
            </a:pPr>
            <a:r>
              <a:rPr lang="uk-UA" b="1" dirty="0" smtClean="0"/>
              <a:t>сюжетно-рольові дидактичні ігри;</a:t>
            </a:r>
            <a:r>
              <a:rPr lang="uk-UA" dirty="0" smtClean="0"/>
              <a:t> </a:t>
            </a:r>
          </a:p>
          <a:p>
            <a:pPr lvl="1" algn="just">
              <a:buFont typeface="Wingdings" pitchFamily="2" charset="2"/>
              <a:buChar char="ü"/>
            </a:pPr>
            <a:r>
              <a:rPr lang="uk-UA" b="1" dirty="0" smtClean="0"/>
              <a:t>ігри у фанти або в заборонений «штрафний» предмет (картинку).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749</Words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Використання дидактичних  ігор в освітньому процесі  закладу дошкільної освіти</vt:lpstr>
      <vt:lpstr>Слайд 2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Слайд 16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Nina</cp:lastModifiedBy>
  <cp:revision>45</cp:revision>
  <dcterms:created xsi:type="dcterms:W3CDTF">2020-10-26T11:26:49Z</dcterms:created>
  <dcterms:modified xsi:type="dcterms:W3CDTF">2020-10-31T11:26:47Z</dcterms:modified>
</cp:coreProperties>
</file>