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84" r:id="rId5"/>
    <p:sldId id="259" r:id="rId6"/>
    <p:sldId id="285" r:id="rId7"/>
    <p:sldId id="260" r:id="rId8"/>
    <p:sldId id="286" r:id="rId9"/>
    <p:sldId id="261" r:id="rId10"/>
    <p:sldId id="262" r:id="rId11"/>
    <p:sldId id="263" r:id="rId12"/>
    <p:sldId id="264" r:id="rId13"/>
    <p:sldId id="265" r:id="rId14"/>
    <p:sldId id="266" r:id="rId15"/>
    <p:sldId id="283" r:id="rId16"/>
    <p:sldId id="282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>
      <p:cViewPr varScale="1">
        <p:scale>
          <a:sx n="113" d="100"/>
          <a:sy n="113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91F04-8023-4B43-8D4E-D181FB5090FE}" type="datetimeFigureOut">
              <a:rPr lang="en-UA" smtClean="0"/>
              <a:t>02/22/2023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12585-2958-6D4B-89C3-A4F609F604E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3206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12585-2958-6D4B-89C3-A4F609F604ED}" type="slidenum">
              <a:rPr lang="en-UA" smtClean="0"/>
              <a:t>2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583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12585-2958-6D4B-89C3-A4F609F604ED}" type="slidenum">
              <a:rPr lang="en-UA" smtClean="0"/>
              <a:t>11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0467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3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8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54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7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5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2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2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7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8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5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2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19B5C-B5D3-4E09-9515-8115BF9E761E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71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6.jpg" /><Relationship Id="rId4" Type="http://schemas.openxmlformats.org/officeDocument/2006/relationships/image" Target="../media/image15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8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21.jpg" /><Relationship Id="rId4" Type="http://schemas.openxmlformats.org/officeDocument/2006/relationships/image" Target="../media/image20.jp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7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0.jpg" /><Relationship Id="rId4" Type="http://schemas.openxmlformats.org/officeDocument/2006/relationships/image" Target="../media/image9.jpe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086" y="130628"/>
            <a:ext cx="9798462" cy="476200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Дитина</a:t>
            </a:r>
            <a: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сенсорно-</a:t>
            </a:r>
            <a:r>
              <a:rPr lang="ru-RU" sz="4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пізнавальному</a:t>
            </a:r>
            <a: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просторі</a:t>
            </a:r>
            <a:r>
              <a:rPr lang="uk-UA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1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Доповідь до педагогічної ради </a:t>
            </a:r>
            <a:br>
              <a:rPr lang="uk-UA" sz="31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«Формування логіко-математичної компетентності дітей дошкільного віку. Дитина в сенсорно-пізнавальному просторі»</a:t>
            </a:r>
            <a:br>
              <a:rPr lang="ru-RU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0" y="4476997"/>
            <a:ext cx="5791201" cy="1472541"/>
          </a:xfrm>
        </p:spPr>
        <p:txBody>
          <a:bodyPr>
            <a:normAutofit fontScale="70000" lnSpcReduction="20000"/>
          </a:bodyPr>
          <a:lstStyle/>
          <a:p>
            <a:pPr algn="r"/>
            <a:endParaRPr lang="ru-RU" b="1" dirty="0"/>
          </a:p>
          <a:p>
            <a:pPr algn="r"/>
            <a:r>
              <a:rPr lang="ru-RU" sz="3200" i="1" dirty="0" err="1"/>
              <a:t>підготувала</a:t>
            </a:r>
            <a:r>
              <a:rPr lang="ru-RU" sz="3200" i="1" dirty="0"/>
              <a:t> </a:t>
            </a:r>
          </a:p>
          <a:p>
            <a:pPr algn="r"/>
            <a:r>
              <a:rPr lang="ru-RU" sz="3200" i="1" dirty="0" err="1"/>
              <a:t>вихователь</a:t>
            </a:r>
            <a:r>
              <a:rPr lang="ru-RU" sz="3200" i="1" dirty="0"/>
              <a:t> ЗДО №37 «</a:t>
            </a:r>
            <a:r>
              <a:rPr lang="ru-RU" sz="3200" i="1" dirty="0" err="1"/>
              <a:t>МовоЗнайко</a:t>
            </a:r>
            <a:r>
              <a:rPr lang="ru-RU" sz="3200" i="1" dirty="0"/>
              <a:t>»</a:t>
            </a:r>
          </a:p>
          <a:p>
            <a:pPr algn="r"/>
            <a:r>
              <a:rPr lang="ru-RU" sz="3200" i="1" dirty="0" err="1"/>
              <a:t>Лісовська</a:t>
            </a:r>
            <a:r>
              <a:rPr lang="ru-RU" sz="3200" i="1" dirty="0"/>
              <a:t> </a:t>
            </a:r>
            <a:r>
              <a:rPr lang="ru-RU" sz="3200" i="1" dirty="0" err="1"/>
              <a:t>Ірина</a:t>
            </a:r>
            <a:r>
              <a:rPr lang="ru-RU" sz="3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32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129309" y="-190004"/>
            <a:ext cx="11413507" cy="526076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 планувати свої дії і регулювати процес їх виконання: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 здатність прийняти пізнавальне завдання;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уміння аналізувати зразок, виділяти істотні елементи, принципи побудови та керуватися ними у процесі виконання завдання;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уміння планувати свої дії, користуючись інструкцією дорослого;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  ступінь самостійності при виконанні завдання.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6493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2" y="-463137"/>
            <a:ext cx="11454410" cy="6614556"/>
          </a:xfrm>
        </p:spPr>
        <p:txBody>
          <a:bodyPr>
            <a:normAutofit/>
          </a:bodyPr>
          <a:lstStyle/>
          <a:p>
            <a:pPr marL="571500" lvl="0" indent="-571500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Оволодіння узагальненими способами діяльності, що виявляється у здатності створювати оригінальні вироби, конструкції, малюнки, комбінуючи різні матеріали;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 реалізувати свій задум, доцільно використовувати різні матеріали, способи дій, виявляти почуття задоволення від власного успіху;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 під час спостережень аналізувати і міркувати щодо тих явищ і об'єктів, які сприймаються, будувати гіпотези стосовно усвідомлюваного змісту;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 ініціативних дій в умовах регламентованої та самостійної діяльності, прагнення до експериментування з новим матеріалом з метою пізнання, наявність запитань пізнавального змісту.        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83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1" y="365125"/>
            <a:ext cx="11410868" cy="4408756"/>
          </a:xfrm>
        </p:spPr>
        <p:txBody>
          <a:bodyPr>
            <a:no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Велику роль відіграє правильний добір методів і прийомів навчання дітей, розробка і використання різноманітного дидактичного матеріалу. 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Поєднання словесних, наочних і практичних методів  дає можливість у процесі засвоєння дітьми навчального матеріалу активізувати всі види чуттєвого сприймання й тим самим організувати навчання без їх перевантаження, підтримувати активний пізнавальний інтерес.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EEB6F-8231-ED89-DAA8-3AA1013B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32" y="4602924"/>
            <a:ext cx="1686296" cy="2255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C734A-6317-84F6-D62B-251541699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168" y="4345156"/>
            <a:ext cx="2264352" cy="2512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5A6AE0-429B-358C-2078-E0A27FD59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61" y="4848587"/>
            <a:ext cx="2711631" cy="20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3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0706" y="1971304"/>
            <a:ext cx="6448302" cy="3253839"/>
          </a:xfrm>
        </p:spPr>
        <p:txBody>
          <a:bodyPr>
            <a:normAutofit fontScale="90000"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освітньої лінії «Дитина в сенсорно-пізнавальному просторі» вирішуються педагогами ДНЗ при: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проведенні занять, занять-ігор, прогулянок, в ігровій діяльності,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 організації спостережень, пошуково-дослідницької діяльності,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під час улюблених дітьми </a:t>
            </a:r>
            <a:r>
              <a:rPr lang="uk-UA" sz="36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конструктивно</a:t>
            </a: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-будівельних ігор, в трудовій діяльності тощо.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11DD4-4D2C-89A5-30BC-52A1B44D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06" y="1283835"/>
            <a:ext cx="2775032" cy="3711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BD5DC-B57E-0D15-6271-07BE630CE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4" y="1157844"/>
            <a:ext cx="2775032" cy="37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8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16" y="546266"/>
            <a:ext cx="11266746" cy="2185645"/>
          </a:xfrm>
        </p:spPr>
        <p:txBody>
          <a:bodyPr>
            <a:normAutofit fontScale="90000"/>
          </a:bodyPr>
          <a:lstStyle/>
          <a:p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основними формами роботи з дошкільниками з освітньої лінії «Дитина в сенсорно-пізнавальному просторі» залишаються: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заняття різних видів;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  гурткова робота;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  індивідуальна робота у повсякденні;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  організовані дидактичні ігри в повсякденному житті;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екскурсія в соціальне і природне довкілля;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спостереження у повсякденні;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 елементарні досліди, пошукові ситуації у повсякденні.</a:t>
            </a:r>
            <a:endParaRPr lang="ru-RU" sz="36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AD196-C909-4AE9-374A-9A0C5FE4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44" y="4561243"/>
            <a:ext cx="3142434" cy="2349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F67E5-2F48-B0C5-1EC5-0252EF90B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438" y="546266"/>
            <a:ext cx="1964257" cy="2626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AEF769-4FD3-C49F-48F7-630439DE7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94" y="4561243"/>
            <a:ext cx="1717463" cy="22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4" y="546266"/>
            <a:ext cx="10877797" cy="2185059"/>
          </a:xfrm>
        </p:spPr>
        <p:txBody>
          <a:bodyPr>
            <a:normAutofit fontScale="90000"/>
          </a:bodyPr>
          <a:lstStyle/>
          <a:p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дошкільнят  формуються: </a:t>
            </a:r>
            <a:b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сенсорні еталони</a:t>
            </a: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колір,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величина,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форма,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просторові і часові уявлення</a:t>
            </a: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близько-далеко,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справа-зліва-посередині,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вчора-сьогодні-завтра,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пори року, місяці, дні тижня, частини доби та ін.,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елементарні математичні уявлення</a:t>
            </a: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-число-цифра-лічба-рахунок-задача.  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229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158044"/>
            <a:ext cx="10759044" cy="2573281"/>
          </a:xfrm>
        </p:spPr>
        <p:txBody>
          <a:bodyPr>
            <a:normAutofit fontScale="90000"/>
          </a:bodyPr>
          <a:lstStyle/>
          <a:p>
            <a:b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Дуже важливим </a:t>
            </a:r>
            <a:b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сенсорно-пізнавальному розвитку дитини є</a:t>
            </a: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формування спостережливості, кмітливості, допитливості,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логіки в пізнанні та діях,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креативності в усіх її проявах, 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виховання  розумного і  щасливого  малюка.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FB604-6233-DAED-AC4D-79AC7DFED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93" y="2193275"/>
            <a:ext cx="2891508" cy="38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2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02971"/>
            <a:ext cx="10515600" cy="2017486"/>
          </a:xfrm>
        </p:spPr>
        <p:txBody>
          <a:bodyPr/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за УВАГУ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8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43" y="-308757"/>
            <a:ext cx="11358235" cy="6305796"/>
          </a:xfrm>
        </p:spPr>
        <p:txBody>
          <a:bodyPr>
            <a:normAutofit/>
          </a:bodyPr>
          <a:lstStyle/>
          <a:p>
            <a:pPr indent="450215" algn="r"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Освітня лінія «Дитина в сенсорно-пізнавальному просторі» передбачає</a:t>
            </a:r>
            <a:r>
              <a:rPr lang="uk-UA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 доступних дитині дошкільного віку уявлень, еталонів, що відображають ознаки, властивості та відношення предметів та об'єктів навколишнього світу. Показником сформованості цих уявлень є здатність дитини застосовувати здобуті знання в практичній діяльності – 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ігровій, трудовій, сенсорно-пізнавальній, математичній,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володіння способами пізнання дійсності, 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у неї наочно-дієвого, наочно-образного, словесно-логічного мислення.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2158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10" y="-666043"/>
            <a:ext cx="11089574" cy="678462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Сенсорно-пізнавальна освітня лінія спрямована на інтеграцію дошкільної освіти, формування у дітей дослідницько-пошукових умінь, елементарних математичних уявлень, цілісної картини світу, компетентної поведінки в різних життєвих ситуаціях.  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3200" dirty="0"/>
            </a:br>
            <a:endParaRPr lang="ru-RU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F42DB-0D24-8712-D479-D6609B73A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90" y="3278248"/>
            <a:ext cx="2684814" cy="3579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B0950-AD5B-933E-A316-9F3A3176D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290" y="4058206"/>
            <a:ext cx="3188522" cy="2411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29103-50AD-CF50-2870-701BE8262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9586" y="3517902"/>
            <a:ext cx="3817255" cy="28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2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586" y="617517"/>
            <a:ext cx="5189269" cy="5237019"/>
          </a:xfrm>
        </p:spPr>
        <p:txBody>
          <a:bodyPr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 пізнавального розвитку дитини - сенсорний розвиток. 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кожного віку визначені завдання сенсорного виховання, які відповідають рівню розвитку сприймання і водночас       сприяють переходу до вищих рівнів.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3200" dirty="0"/>
            </a:br>
            <a:endParaRPr lang="ru-RU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17120-59AC-DA3C-AF70-57B024020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969" y="791482"/>
            <a:ext cx="3772063" cy="282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D89DB-30C2-0D30-583D-04DFCDF3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5213" y="3282580"/>
            <a:ext cx="3916548" cy="29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06" y="116114"/>
            <a:ext cx="11317185" cy="464589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Головним завданням сенсорного виховання дітей  3-4 років</a:t>
            </a: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формування у них уявлень про загальноприйняті еталони як засоби пізнання реальних предметів. 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 цього віку вправляють у називанні еталонних властивостей та у співвіднесенні їх з реальними предметами. Це здійснюється, як правило, у дидактичних іграх і вправах, під час яких діти знайомляться з геометричними фігурами, аналізують колір, форму, розмір, властивості матеріалів.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06" y="116114"/>
            <a:ext cx="11317185" cy="464589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AA97F4-C13A-342E-A556-8985BD31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7066" y="3697433"/>
            <a:ext cx="3612077" cy="2709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DC28BA-BCD2-7EEF-A017-A39C8E154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9738" y="1812743"/>
            <a:ext cx="5039921" cy="37799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372703-05A1-63AE-1330-FE05D48E7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96" y="437307"/>
            <a:ext cx="3498442" cy="26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31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656"/>
            <a:ext cx="11614068" cy="5101113"/>
          </a:xfrm>
        </p:spPr>
        <p:txBody>
          <a:bodyPr>
            <a:noAutofit/>
          </a:bodyPr>
          <a:lstStyle/>
          <a:p>
            <a:pPr marL="342900" indent="-342900">
              <a:lnSpc>
                <a:spcPct val="115000"/>
              </a:lnSpc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200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Сенсорне виховання дітей 5-6 років</a:t>
            </a: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передбачає формування в них </a:t>
            </a:r>
            <a:r>
              <a:rPr lang="uk-UA" sz="32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перцептивних</a:t>
            </a: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дій, спрямованих на розв'язання складних пізнавальних завдань, а саме: 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 форми предметів за допомогою кількох різних зразків; визначення можливості переміщення предметів у просторі; оцінка їх пропорцій; </a:t>
            </a:r>
            <a:b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виконання узагальнення, класифікації, порівняння і зіставлення.      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144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656"/>
            <a:ext cx="11614068" cy="5101113"/>
          </a:xfrm>
        </p:spPr>
        <p:txBody>
          <a:bodyPr>
            <a:noAutofit/>
          </a:bodyPr>
          <a:lstStyle/>
          <a:p>
            <a:pPr marL="342900" indent="-342900">
              <a:lnSpc>
                <a:spcPct val="115000"/>
              </a:lnSpc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5ABA6-E685-6998-7935-E7D34158F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3071" y="814161"/>
            <a:ext cx="4941458" cy="3706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5244D-9B39-EB9A-9196-58697DD7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8135" y="2394525"/>
            <a:ext cx="5101114" cy="3825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E0165-46CD-3161-F918-867A4D6FA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9040" y="828779"/>
            <a:ext cx="5101113" cy="38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3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005263"/>
            <a:ext cx="10515600" cy="208438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Загальними критеріями оцінювання сенсорно-пізнавального розвитку дитини є: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оволодіння операціями класифікації, </a:t>
            </a:r>
            <a:r>
              <a:rPr lang="uk-UA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серіації</a:t>
            </a: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порівняння, спів- відношення «частина-ціле», елементарними понятійними узагальненнями, тобто здатність: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виділяти і порівнювати ознаки різних предметів і явищ; -  підбирати предмети за кольором, розміром;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розкладати предмети у порядку наростання чи згасання ознаки;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об'єднувати предмети у групи, орієнтуючись на виділену     істотну   ознаку;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 свідомо вживати узагальнені слова-означення;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952010"/>
            <a:ext cx="10515600" cy="113764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554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863</Words>
  <Application>Microsoft Office PowerPoint</Application>
  <PresentationFormat>Широкоэкранный</PresentationFormat>
  <Paragraphs>24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                Дитина в  сенсорно-пізнавальному просторі.  Доповідь до педагогічної ради  «Формування логіко-математичної компетентності дітей дошкільного віку. Дитина в сенсорно-пізнавальному просторі» </vt:lpstr>
      <vt:lpstr>Освітня лінія «Дитина в сенсорно-пізнавальному просторі» передбачає формування доступних дитині дошкільного віку уявлень, еталонів, що відображають ознаки, властивості та відношення предметів та об'єктів навколишнього світу. Показником сформованості цих уявлень є здатність дитини застосовувати здобуті знання в практичній діяльності –  ігровій, трудовій, сенсорно-пізнавальній, математичній, володіння способами пізнання дійсності,  розвиток у неї наочно-дієвого, наочно-образного, словесно-логічного мислення. </vt:lpstr>
      <vt:lpstr>Сенсорно-пізнавальна освітня лінія спрямована на інтеграцію дошкільної освіти, формування у дітей дослідницько-пошукових умінь, елементарних математичних уявлень, цілісної картини світу, компетентної поведінки в різних життєвих ситуаціях.         </vt:lpstr>
      <vt:lpstr>   Основа пізнавального розвитку дитини - сенсорний розвиток.  Для кожного віку визначені завдання сенсорного виховання, які відповідають рівню розвитку сприймання і водночас       сприяють переходу до вищих рівнів.   </vt:lpstr>
      <vt:lpstr> Головним завданням сенсорного виховання дітей  3-4 років є формування у них уявлень про загальноприйняті еталони як засоби пізнання реальних предметів.  Дітей цього віку вправляють у називанні еталонних властивостей та у співвіднесенні їх з реальними предметами. Це здійснюється, як правило, у дидактичних іграх і вправах, під час яких діти знайомляться з геометричними фігурами, аналізують колір, форму, розмір, властивості матеріалів. </vt:lpstr>
      <vt:lpstr> </vt:lpstr>
      <vt:lpstr>   Сенсорне виховання дітей 5-6 років передбачає формування в них перцептивних дій, спрямованих на розв'язання складних пізнавальних завдань, а саме:  аналіз форми предметів за допомогою кількох різних зразків; визначення можливості переміщення предметів у просторі; оцінка їх пропорцій;  виконання узагальнення, класифікації, порівняння і зіставлення.        </vt:lpstr>
      <vt:lpstr>   </vt:lpstr>
      <vt:lpstr>Загальними критеріями оцінювання сенсорно-пізнавального розвитку дитини є:  оволодіння операціями класифікації, серіації, порівняння, спів- відношення «частина-ціле», елементарними понятійними узагальненнями, тобто здатність:  -  виділяти і порівнювати ознаки різних предметів і явищ; -  підбирати предмети за кольором, розміром;  -  розкладати предмети у порядку наростання чи згасання ознаки;  -  об'єднувати предмети у групи, орієнтуючись на виділену     істотну   ознаку;  -  свідомо вживати узагальнені слова-означення;  </vt:lpstr>
      <vt:lpstr>здатність планувати свої дії і регулювати процес їх виконання:  -   здатність прийняти пізнавальне завдання;  -   уміння аналізувати зразок, виділяти істотні елементи, принципи побудови та керуватися ними у процесі виконання завдання;  -   уміння планувати свої дії, користуючись інструкцією дорослого;  -   ступінь самостійності при виконанні завдання. </vt:lpstr>
      <vt:lpstr>Оволодіння узагальненими способами діяльності, що виявляється у здатності створювати оригінальні вироби, конструкції, малюнки, комбінуючи різні матеріали;  - здатність реалізувати свій задум, доцільно використовувати різні матеріали, способи дій, виявляти почуття задоволення від власного успіху;  - здатність під час спостережень аналізувати і міркувати щодо тих явищ і об'єктів, які сприймаються, будувати гіпотези стосовно усвідомлюваного змісту;  -прояв ініціативних дій в умовах регламентованої та самостійної діяльності, прагнення до експериментування з новим матеріалом з метою пізнання, наявність запитань пізнавального змісту.         </vt:lpstr>
      <vt:lpstr>Велику роль відіграє правильний добір методів і прийомів навчання дітей, розробка і використання різноманітного дидактичного матеріалу.  Поєднання словесних, наочних і практичних методів  дає можливість у процесі засвоєння дітьми навчального матеріалу активізувати всі види чуттєвого сприймання й тим самим організувати навчання без їх перевантаження, підтримувати активний пізнавальний інтерес. </vt:lpstr>
      <vt:lpstr>Завдання освітньої лінії «Дитина в сенсорно-пізнавальному просторі» вирішуються педагогами ДНЗ при: - проведенні занять, занять-ігор, прогулянок, в ігровій діяльності,  - при організації спостережень, пошуково-дослідницької діяльності,  - під час улюблених дітьми конструктивно-будівельних ігор, в трудовій діяльності тощо.  </vt:lpstr>
      <vt:lpstr>   Отже, основними формами роботи з дошкільниками з освітньої лінії «Дитина в сенсорно-пізнавальному просторі» залишаються:  -   заняття різних видів;  -  гурткова робота;  -  індивідуальна робота у повсякденні;  -  організовані дидактичні ігри в повсякденному житті;  -   екскурсія в соціальне і природне довкілля;  -   спостереження у повсякденні;  -   елементарні досліди, пошукові ситуації у повсякденні.</vt:lpstr>
      <vt:lpstr>       У дошкільнят  формуються:  сенсорні еталони: - колір,  - величина,  - форма,  просторові і часові уявлення:  - близько-далеко,  - справа-зліва-посередині,  - вчора-сьогодні-завтра,  - пори року, місяці, дні тижня, частини доби та ін., елементарні математичні уявлення:  -число-цифра-лічба-рахунок-задача.    </vt:lpstr>
      <vt:lpstr>     Дуже важливим  в сенсорно-пізнавальному розвитку дитини є:  - формування спостережливості, кмітливості, допитливості,  логіки в пізнанні та діях,   - креативності в усіх її проявах,    - виховання  розумного і  щасливого  малюка. </vt:lpstr>
      <vt:lpstr> 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Дитина в сенсорно-пізнавальному просторі: акценти для педагогів-практиків. </dc:title>
  <dc:creator>Asus</dc:creator>
  <cp:lastModifiedBy>Irina Lisovska</cp:lastModifiedBy>
  <cp:revision>19</cp:revision>
  <dcterms:created xsi:type="dcterms:W3CDTF">2022-10-16T13:29:05Z</dcterms:created>
  <dcterms:modified xsi:type="dcterms:W3CDTF">2023-02-22T08:14:49Z</dcterms:modified>
</cp:coreProperties>
</file>