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83" r:id="rId4"/>
    <p:sldId id="258" r:id="rId5"/>
    <p:sldId id="281" r:id="rId6"/>
    <p:sldId id="284" r:id="rId7"/>
    <p:sldId id="259" r:id="rId8"/>
    <p:sldId id="260" r:id="rId9"/>
    <p:sldId id="278" r:id="rId10"/>
    <p:sldId id="262" r:id="rId11"/>
    <p:sldId id="285" r:id="rId12"/>
    <p:sldId id="279" r:id="rId13"/>
    <p:sldId id="280" r:id="rId14"/>
    <p:sldId id="286" r:id="rId15"/>
    <p:sldId id="282" r:id="rId16"/>
    <p:sldId id="287" r:id="rId17"/>
    <p:sldId id="275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6"/>
  </p:normalViewPr>
  <p:slideViewPr>
    <p:cSldViewPr snapToGrid="0">
      <p:cViewPr varScale="1">
        <p:scale>
          <a:sx n="107" d="100"/>
          <a:sy n="107" d="100"/>
        </p:scale>
        <p:origin x="736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viewProps" Target="view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notesMaster" Target="notesMasters/notesMaster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theme" Target="theme/theme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891F04-8023-4B43-8D4E-D181FB5090FE}" type="datetimeFigureOut">
              <a:rPr lang="en-UA" smtClean="0"/>
              <a:t>02/20/2023</a:t>
            </a:fld>
            <a:endParaRPr lang="en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112585-2958-6D4B-89C3-A4F609F604ED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332068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12585-2958-6D4B-89C3-A4F609F604ED}" type="slidenum">
              <a:rPr lang="en-UA" smtClean="0"/>
              <a:t>1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759644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12585-2958-6D4B-89C3-A4F609F604ED}" type="slidenum">
              <a:rPr lang="en-UA" smtClean="0"/>
              <a:t>2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45838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12585-2958-6D4B-89C3-A4F609F604ED}" type="slidenum">
              <a:rPr lang="en-UA" smtClean="0"/>
              <a:t>3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532315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19B5C-B5D3-4E09-9515-8115BF9E761E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7E3EF-F2A6-458D-AB8F-14D549820C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30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19B5C-B5D3-4E09-9515-8115BF9E761E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7E3EF-F2A6-458D-AB8F-14D549820C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288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19B5C-B5D3-4E09-9515-8115BF9E761E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7E3EF-F2A6-458D-AB8F-14D549820C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541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19B5C-B5D3-4E09-9515-8115BF9E761E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7E3EF-F2A6-458D-AB8F-14D549820C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973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19B5C-B5D3-4E09-9515-8115BF9E761E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7E3EF-F2A6-458D-AB8F-14D549820C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456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19B5C-B5D3-4E09-9515-8115BF9E761E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7E3EF-F2A6-458D-AB8F-14D549820C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123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19B5C-B5D3-4E09-9515-8115BF9E761E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7E3EF-F2A6-458D-AB8F-14D549820C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229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19B5C-B5D3-4E09-9515-8115BF9E761E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7E3EF-F2A6-458D-AB8F-14D549820C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679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19B5C-B5D3-4E09-9515-8115BF9E761E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7E3EF-F2A6-458D-AB8F-14D549820C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786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19B5C-B5D3-4E09-9515-8115BF9E761E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7E3EF-F2A6-458D-AB8F-14D549820C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952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19B5C-B5D3-4E09-9515-8115BF9E761E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7E3EF-F2A6-458D-AB8F-14D549820C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028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19B5C-B5D3-4E09-9515-8115BF9E761E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7E3EF-F2A6-458D-AB8F-14D549820C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717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6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17.jpeg" /><Relationship Id="rId5" Type="http://schemas.openxmlformats.org/officeDocument/2006/relationships/image" Target="../media/image16.jpeg" /><Relationship Id="rId4" Type="http://schemas.openxmlformats.org/officeDocument/2006/relationships/image" Target="../media/image15.jpeg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6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6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 /><Relationship Id="rId7" Type="http://schemas.openxmlformats.org/officeDocument/2006/relationships/image" Target="../media/image22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21.jpg" /><Relationship Id="rId5" Type="http://schemas.openxmlformats.org/officeDocument/2006/relationships/image" Target="../media/image20.jpg" /><Relationship Id="rId4" Type="http://schemas.openxmlformats.org/officeDocument/2006/relationships/image" Target="../media/image19.jpe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6.xml" /><Relationship Id="rId5" Type="http://schemas.openxmlformats.org/officeDocument/2006/relationships/image" Target="../media/image25.jpeg" /><Relationship Id="rId4" Type="http://schemas.openxmlformats.org/officeDocument/2006/relationships/image" Target="../media/image24.jpe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 /><Relationship Id="rId7" Type="http://schemas.openxmlformats.org/officeDocument/2006/relationships/image" Target="../media/image30.jp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29.jpg" /><Relationship Id="rId5" Type="http://schemas.openxmlformats.org/officeDocument/2006/relationships/image" Target="../media/image28.jpg" /><Relationship Id="rId4" Type="http://schemas.openxmlformats.org/officeDocument/2006/relationships/image" Target="../media/image27.jpeg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6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5.jpeg" /><Relationship Id="rId5" Type="http://schemas.openxmlformats.org/officeDocument/2006/relationships/image" Target="../media/image4.jpeg" /><Relationship Id="rId4" Type="http://schemas.openxmlformats.org/officeDocument/2006/relationships/image" Target="../media/image3.jpeg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6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6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6.xml" /><Relationship Id="rId5" Type="http://schemas.openxmlformats.org/officeDocument/2006/relationships/image" Target="../media/image8.jpeg" /><Relationship Id="rId4" Type="http://schemas.openxmlformats.org/officeDocument/2006/relationships/image" Target="../media/image7.jpeg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6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 /><Relationship Id="rId7" Type="http://schemas.openxmlformats.org/officeDocument/2006/relationships/image" Target="../media/image13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12.jpeg" /><Relationship Id="rId5" Type="http://schemas.openxmlformats.org/officeDocument/2006/relationships/image" Target="../media/image11.jpeg" /><Relationship Id="rId4" Type="http://schemas.openxmlformats.org/officeDocument/2006/relationships/image" Target="../media/image10.jpeg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6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4499" y="1428750"/>
            <a:ext cx="9798462" cy="3443288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br>
              <a:rPr lang="ru-RU" sz="4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4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4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4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4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4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4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4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4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4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4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4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4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4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4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4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4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4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4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4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4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4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4400" b="1" dirty="0">
                <a:solidFill>
                  <a:srgbClr val="CC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дрібної моторики у дошкільнят </a:t>
            </a:r>
            <a:br>
              <a:rPr lang="uk-UA" sz="4400" b="1" dirty="0">
                <a:solidFill>
                  <a:srgbClr val="CC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400" b="1" dirty="0">
                <a:solidFill>
                  <a:srgbClr val="CC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через сенсорні ігри</a:t>
            </a:r>
            <a:br>
              <a:rPr lang="uk-UA" sz="4000" b="1" dirty="0">
                <a:solidFill>
                  <a:srgbClr val="CC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4000" dirty="0">
                <a:solidFill>
                  <a:srgbClr val="CC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4570" y="3538847"/>
            <a:ext cx="5791201" cy="2671948"/>
          </a:xfrm>
        </p:spPr>
        <p:txBody>
          <a:bodyPr>
            <a:normAutofit/>
          </a:bodyPr>
          <a:lstStyle/>
          <a:p>
            <a:pPr algn="r"/>
            <a:endParaRPr lang="uk-UA" sz="2800" b="1" i="1" dirty="0">
              <a:solidFill>
                <a:srgbClr val="CC339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uk-UA" sz="2800" b="1" i="1" dirty="0">
              <a:solidFill>
                <a:srgbClr val="CC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uk-UA" sz="3600" b="1" i="1" dirty="0">
                <a:solidFill>
                  <a:srgbClr val="CC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консультація для батьків</a:t>
            </a:r>
            <a:endParaRPr lang="ru-RU" sz="3600" b="1" i="1" dirty="0"/>
          </a:p>
        </p:txBody>
      </p:sp>
    </p:spTree>
    <p:extLst>
      <p:ext uri="{BB962C8B-B14F-4D97-AF65-F5344CB8AC3E}">
        <p14:creationId xmlns:p14="http://schemas.microsoft.com/office/powerpoint/2010/main" val="379329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H="1" flipV="1">
            <a:off x="439387" y="1757549"/>
            <a:ext cx="10913423" cy="1671452"/>
          </a:xfrm>
        </p:spPr>
        <p:txBody>
          <a:bodyPr>
            <a:noAutofit/>
          </a:bodyPr>
          <a:lstStyle/>
          <a:p>
            <a:pPr indent="450215">
              <a:lnSpc>
                <a:spcPct val="150000"/>
              </a:lnSpc>
              <a:spcAft>
                <a:spcPts val="0"/>
              </a:spcAft>
            </a:pPr>
            <a:br>
              <a:rPr lang="uk-UA" sz="2800" dirty="0">
                <a:effectLst/>
              </a:rPr>
            </a:br>
            <a:r>
              <a:rPr lang="uk-UA" sz="2800" dirty="0">
                <a:effectLst/>
              </a:rPr>
              <a:t>Чим краще розвинені пальчики, тим краще розвинена мова. </a:t>
            </a:r>
            <a:br>
              <a:rPr lang="uk-UA" sz="2800" dirty="0">
                <a:effectLst/>
              </a:rPr>
            </a:br>
            <a:r>
              <a:rPr lang="uk-UA" sz="2800" dirty="0">
                <a:effectLst/>
              </a:rPr>
              <a:t>Якщо рух пальців рук відповідає віку, то й мовленнєвий розвиток знаходиться в межах норми; </a:t>
            </a:r>
            <a:br>
              <a:rPr lang="uk-UA" sz="2800" dirty="0">
                <a:effectLst/>
              </a:rPr>
            </a:br>
            <a:r>
              <a:rPr lang="uk-UA" sz="2800" dirty="0">
                <a:effectLst/>
              </a:rPr>
              <a:t>якщо рух пальців відстає, то затримується і мовленнєвий розвиток. </a:t>
            </a:r>
            <a:br>
              <a:rPr lang="uk-UA" sz="2800" dirty="0">
                <a:effectLst/>
              </a:rPr>
            </a:br>
            <a:br>
              <a:rPr lang="uk-UA" sz="2800" dirty="0">
                <a:effectLst/>
              </a:rPr>
            </a:br>
            <a:r>
              <a:rPr lang="uk-UA" sz="2800" dirty="0">
                <a:effectLst/>
              </a:rPr>
              <a:t>Мова вдосконалюється під впливом імпульсів від рук, точніше, від пальців. Тому, якщо Ви хочете, щоб дитина добре говорила, розвивайте її ручки!</a:t>
            </a:r>
            <a:br>
              <a:rPr lang="uk-UA" sz="2800" dirty="0">
                <a:effectLst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64936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H="1" flipV="1">
            <a:off x="439387" y="1757549"/>
            <a:ext cx="10913423" cy="1671452"/>
          </a:xfrm>
        </p:spPr>
        <p:txBody>
          <a:bodyPr>
            <a:noAutofit/>
          </a:bodyPr>
          <a:lstStyle/>
          <a:p>
            <a:pPr indent="450215">
              <a:lnSpc>
                <a:spcPct val="150000"/>
              </a:lnSpc>
              <a:spcAft>
                <a:spcPts val="0"/>
              </a:spcAft>
            </a:pPr>
            <a:br>
              <a:rPr lang="uk-UA" sz="2800" dirty="0">
                <a:effectLst/>
              </a:rPr>
            </a:br>
            <a:endParaRPr lang="ru-RU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6C181B-4ABF-C6CF-DFE4-C799425CA1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08027" y="2976969"/>
            <a:ext cx="4384737" cy="32885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98DFCF-D507-F8B3-0FBB-D094799CD8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3648" y="3105012"/>
            <a:ext cx="4266375" cy="31997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B5921C-BB3E-3E3C-9228-E49375C493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26394" y="577683"/>
            <a:ext cx="4266376" cy="31997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A97534-1450-1588-99C9-E2EE9D55F6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91218" y="494705"/>
            <a:ext cx="3957636" cy="296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541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H="1" flipV="1">
            <a:off x="439387" y="1757549"/>
            <a:ext cx="10913423" cy="1671452"/>
          </a:xfrm>
        </p:spPr>
        <p:txBody>
          <a:bodyPr>
            <a:noAutofit/>
          </a:bodyPr>
          <a:lstStyle/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uk-UA" sz="2800" dirty="0">
                <a:effectLst/>
              </a:rPr>
              <a:t>Чим краще розвинені пальчики, тим краще розвинена мова. Якщо рух пальців рук відповідає віку, то й </a:t>
            </a:r>
            <a:r>
              <a:rPr lang="uk-UA" sz="2800" dirty="0" err="1">
                <a:effectLst/>
              </a:rPr>
              <a:t>мовленнэвий</a:t>
            </a:r>
            <a:r>
              <a:rPr lang="uk-UA" sz="2800" dirty="0">
                <a:effectLst/>
              </a:rPr>
              <a:t> розвиток знаходиться в межах норми; якщо рух пальців відстає, то затримується і мовленнєвий розвиток. </a:t>
            </a:r>
            <a:br>
              <a:rPr lang="uk-UA" sz="2800" dirty="0">
                <a:effectLst/>
              </a:rPr>
            </a:br>
            <a:r>
              <a:rPr lang="uk-UA" sz="2800" dirty="0">
                <a:effectLst/>
              </a:rPr>
              <a:t>Мова вдосконалюється під впливом імпульсів від рук, точніше, від пальців. Тому, якщо Ви хочете, щоб дитина добре говорила, розвивайте її ручки!</a:t>
            </a:r>
            <a:br>
              <a:rPr lang="uk-UA" sz="2800" dirty="0">
                <a:effectLst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120162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H="1" flipV="1">
            <a:off x="439387" y="1757549"/>
            <a:ext cx="10913423" cy="1671452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br>
              <a:rPr lang="uk-UA" sz="2800" dirty="0">
                <a:effectLst/>
              </a:rPr>
            </a:br>
            <a:br>
              <a:rPr lang="uk-UA" sz="2800" dirty="0">
                <a:effectLst/>
              </a:rPr>
            </a:br>
            <a:br>
              <a:rPr lang="uk-UA" sz="2800" dirty="0">
                <a:effectLst/>
              </a:rPr>
            </a:br>
            <a:r>
              <a:rPr lang="uk-UA" sz="2800" dirty="0" err="1">
                <a:effectLst/>
              </a:rPr>
              <a:t>Сенсомоторний</a:t>
            </a:r>
            <a:r>
              <a:rPr lang="uk-UA" sz="2800" dirty="0">
                <a:effectLst/>
              </a:rPr>
              <a:t> розвиток дитини відбувається </a:t>
            </a:r>
            <a:br>
              <a:rPr lang="uk-UA" sz="2800" dirty="0">
                <a:effectLst/>
              </a:rPr>
            </a:br>
            <a:r>
              <a:rPr lang="uk-UA" sz="2800" dirty="0">
                <a:effectLst/>
              </a:rPr>
              <a:t>в ході спеціальних ігор-занять, </a:t>
            </a:r>
            <a:br>
              <a:rPr lang="uk-UA" sz="2800" dirty="0">
                <a:effectLst/>
              </a:rPr>
            </a:br>
            <a:r>
              <a:rPr lang="uk-UA" sz="2800" dirty="0">
                <a:effectLst/>
              </a:rPr>
              <a:t>в процесі дидактичних ігор і вправ, в продуктивних видах діяльності (аплікація, малювання, ліплення, конструювання, моделювання), </a:t>
            </a:r>
            <a:br>
              <a:rPr lang="uk-UA" sz="2800" dirty="0">
                <a:effectLst/>
              </a:rPr>
            </a:br>
            <a:r>
              <a:rPr lang="uk-UA" sz="2800" dirty="0">
                <a:effectLst/>
              </a:rPr>
              <a:t>в процесі праці в природі, </a:t>
            </a:r>
            <a:br>
              <a:rPr lang="uk-UA" sz="2800" dirty="0">
                <a:effectLst/>
              </a:rPr>
            </a:br>
            <a:r>
              <a:rPr lang="uk-UA" sz="2800" dirty="0">
                <a:effectLst/>
              </a:rPr>
              <a:t>в повсякденному житті дітей: </a:t>
            </a:r>
            <a:br>
              <a:rPr lang="uk-UA" sz="2800" dirty="0">
                <a:effectLst/>
              </a:rPr>
            </a:br>
            <a:r>
              <a:rPr lang="uk-UA" sz="2800" dirty="0">
                <a:effectLst/>
              </a:rPr>
              <a:t>в грі, </a:t>
            </a:r>
            <a:br>
              <a:rPr lang="uk-UA" sz="2800" dirty="0">
                <a:effectLst/>
              </a:rPr>
            </a:br>
            <a:r>
              <a:rPr lang="uk-UA" sz="2800" dirty="0">
                <a:effectLst/>
              </a:rPr>
              <a:t>на прогулянці, </a:t>
            </a:r>
            <a:br>
              <a:rPr lang="uk-UA" sz="2800" dirty="0">
                <a:effectLst/>
              </a:rPr>
            </a:br>
            <a:r>
              <a:rPr lang="uk-UA" sz="2800" dirty="0">
                <a:effectLst/>
              </a:rPr>
              <a:t>в побуті, </a:t>
            </a:r>
            <a:br>
              <a:rPr lang="uk-UA" sz="2800" dirty="0">
                <a:effectLst/>
              </a:rPr>
            </a:br>
            <a:r>
              <a:rPr lang="uk-UA" sz="2800" dirty="0">
                <a:effectLst/>
              </a:rPr>
              <a:t>в процесі практичних дій з предметами і спостережень. </a:t>
            </a:r>
            <a:br>
              <a:rPr lang="uk-UA" sz="2800" dirty="0">
                <a:effectLst/>
              </a:rPr>
            </a:br>
            <a:endParaRPr lang="uk-UA" sz="2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24826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H="1" flipV="1">
            <a:off x="439387" y="1757549"/>
            <a:ext cx="10913423" cy="1671452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br>
              <a:rPr lang="uk-UA" sz="2800" dirty="0">
                <a:effectLst/>
              </a:rPr>
            </a:br>
            <a:br>
              <a:rPr lang="uk-UA" sz="2800" dirty="0">
                <a:effectLst/>
              </a:rPr>
            </a:br>
            <a:br>
              <a:rPr lang="uk-UA" sz="2800" dirty="0">
                <a:effectLst/>
              </a:rPr>
            </a:br>
            <a:endParaRPr lang="uk-UA" sz="2800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4CA4F6-F1AB-3E50-2D86-2EC14CBDE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58863" y="3181367"/>
            <a:ext cx="4201866" cy="3151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98D0B3-0038-A3A0-8F7C-E7F58E637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90983" y="522624"/>
            <a:ext cx="3533508" cy="26501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53DEE3-913C-7E42-39A1-9C1B5E7975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" y="2656134"/>
            <a:ext cx="3142062" cy="42018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13B4FF-7584-9BFB-D51D-3EDE2A8244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005" y="80935"/>
            <a:ext cx="2705755" cy="36183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BCCAC3-2BE0-D71D-2C5B-4148EB7CE9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29754" y="3875467"/>
            <a:ext cx="3428330" cy="253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63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H="1" flipV="1">
            <a:off x="439387" y="106879"/>
            <a:ext cx="10913423" cy="332212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uk-UA" sz="2800" dirty="0">
                <a:effectLst/>
              </a:rPr>
              <a:t>Розвиток ручної вмілості неможливий також, без своєчасного оволодіння навичками самообслуговування: </a:t>
            </a:r>
            <a:br>
              <a:rPr lang="uk-UA" sz="2800" dirty="0">
                <a:effectLst/>
              </a:rPr>
            </a:br>
            <a:r>
              <a:rPr lang="uk-UA" sz="2800" dirty="0">
                <a:effectLst/>
              </a:rPr>
              <a:t>до старшого дошкільного віку у дитини не повинно бути труднощів в застібанні ґудзиків, зав'язування шнурків на взутті, вузликів на хустці і інше.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7B8528-E7F8-982A-EF2D-F9657E7E3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949" y="2793304"/>
            <a:ext cx="3039489" cy="40646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25053D-31CD-BCEB-ECFB-7FC244310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09510" y="3861705"/>
            <a:ext cx="3461656" cy="25962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0D1709-DF05-B3F3-41BE-EA3895666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7311" y="3855924"/>
            <a:ext cx="3415408" cy="256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91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H="1" flipV="1">
            <a:off x="439387" y="439387"/>
            <a:ext cx="10913423" cy="298961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endParaRPr lang="uk-UA" sz="2800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99CBF0-D822-90D3-4383-13436F730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962" y="952715"/>
            <a:ext cx="6745753" cy="44915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CB309A-6660-67E1-C5F8-76802C44A9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" y="3816439"/>
            <a:ext cx="4020650" cy="3015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506A95-52F3-A66B-4341-0B682B530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576" y="3842309"/>
            <a:ext cx="4490039" cy="29896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D3D9F2-F2A8-D3CF-0030-007C08AA62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0" y="46964"/>
            <a:ext cx="3465863" cy="23076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9AF76F-781E-B79F-3716-C89451F541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964"/>
            <a:ext cx="3298384" cy="219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45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943" y="1812966"/>
            <a:ext cx="10515600" cy="2017486"/>
          </a:xfrm>
        </p:spPr>
        <p:txBody>
          <a:bodyPr>
            <a:normAutofit fontScale="90000"/>
          </a:bodyPr>
          <a:lstStyle/>
          <a:p>
            <a:pPr algn="ctr">
              <a:lnSpc>
                <a:spcPct val="170000"/>
              </a:lnSpc>
            </a:pPr>
            <a:b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Бережімо наших діток, </a:t>
            </a:r>
            <a:b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адже наше майбутнє в їх руках!!!</a:t>
            </a:r>
            <a:b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r>
              <a:rPr lang="ru-RU" sz="3600" b="1" i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Консультацію</a:t>
            </a:r>
            <a:r>
              <a:rPr lang="ru-RU" sz="3600" b="1" i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600" b="1" i="1" dirty="0" err="1"/>
              <a:t>ідготувала</a:t>
            </a:r>
            <a:r>
              <a:rPr lang="ru-RU" sz="3600" b="1" i="1" dirty="0"/>
              <a:t> </a:t>
            </a:r>
            <a:br>
              <a:rPr lang="ru-RU" sz="3600" b="1" i="1" dirty="0"/>
            </a:br>
            <a:r>
              <a:rPr lang="ru-RU" sz="3600" b="1" i="1" dirty="0"/>
              <a:t>                                    </a:t>
            </a:r>
            <a:r>
              <a:rPr lang="ru-RU" sz="3600" b="1" i="1" dirty="0" err="1"/>
              <a:t>вихователь</a:t>
            </a:r>
            <a:r>
              <a:rPr lang="ru-RU" sz="3600" b="1" i="1" dirty="0"/>
              <a:t> ЗДО №37 «</a:t>
            </a:r>
            <a:r>
              <a:rPr lang="ru-RU" sz="3600" b="1" i="1" dirty="0" err="1"/>
              <a:t>МовоЗнайко</a:t>
            </a:r>
            <a:r>
              <a:rPr lang="ru-RU" sz="3600" b="1" i="1" dirty="0"/>
              <a:t>»</a:t>
            </a:r>
            <a:br>
              <a:rPr lang="ru-RU" sz="3600" b="1" i="1" dirty="0"/>
            </a:br>
            <a:r>
              <a:rPr lang="ru-RU" sz="3600" b="1" i="1" dirty="0"/>
              <a:t>                                       </a:t>
            </a:r>
            <a:r>
              <a:rPr lang="ru-RU" sz="3600" b="1" i="1" dirty="0" err="1"/>
              <a:t>Лісовська</a:t>
            </a:r>
            <a:r>
              <a:rPr lang="ru-RU" sz="3600" b="1" i="1" dirty="0"/>
              <a:t> </a:t>
            </a:r>
            <a:r>
              <a:rPr lang="ru-RU" sz="3600" b="1" i="1" dirty="0" err="1"/>
              <a:t>Ірина</a:t>
            </a:r>
            <a:r>
              <a:rPr lang="ru-RU" sz="3600" b="1" i="1" dirty="0"/>
              <a:t> </a:t>
            </a:r>
            <a:r>
              <a:rPr lang="ru-RU" sz="3600" b="1" i="1" dirty="0" err="1"/>
              <a:t>Володимирівна</a:t>
            </a:r>
            <a:br>
              <a:rPr lang="ru-RU" sz="3600" b="1" dirty="0"/>
            </a:br>
            <a:br>
              <a:rPr lang="ru-RU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4284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743" y="1"/>
            <a:ext cx="11402951" cy="5142016"/>
          </a:xfrm>
        </p:spPr>
        <p:txBody>
          <a:bodyPr>
            <a:normAutofit fontScale="90000"/>
          </a:bodyPr>
          <a:lstStyle/>
          <a:p>
            <a:pPr algn="r">
              <a:lnSpc>
                <a:spcPct val="150000"/>
              </a:lnSpc>
            </a:pPr>
            <a:br>
              <a:rPr lang="uk-UA" sz="2800" b="0" i="0" u="none" strike="noStrike" dirty="0">
                <a:solidFill>
                  <a:srgbClr val="333333"/>
                </a:solidFill>
                <a:effectLst/>
              </a:rPr>
            </a:br>
            <a:br>
              <a:rPr lang="uk-UA" sz="2800" b="0" i="0" u="none" strike="noStrike" dirty="0">
                <a:solidFill>
                  <a:srgbClr val="333333"/>
                </a:solidFill>
                <a:effectLst/>
              </a:rPr>
            </a:br>
            <a:br>
              <a:rPr lang="uk-UA" sz="2800" b="0" i="0" u="none" strike="noStrike" dirty="0">
                <a:solidFill>
                  <a:srgbClr val="333333"/>
                </a:solidFill>
                <a:effectLst/>
              </a:rPr>
            </a:br>
            <a:r>
              <a:rPr lang="uk-UA" sz="3100" b="0" i="0" u="none" strike="noStrike" dirty="0">
                <a:solidFill>
                  <a:srgbClr val="333333"/>
                </a:solidFill>
                <a:effectLst/>
              </a:rPr>
              <a:t>Про особливу роль дрібної та загальної моторики в мовленнєвому та інтелектуальному розвитку дітей знають усі. </a:t>
            </a:r>
            <a:br>
              <a:rPr lang="uk-UA" sz="3100" b="0" i="0" u="none" strike="noStrike" dirty="0">
                <a:solidFill>
                  <a:srgbClr val="333333"/>
                </a:solidFill>
                <a:effectLst/>
              </a:rPr>
            </a:br>
            <a:r>
              <a:rPr lang="uk-UA" sz="3100" b="0" i="0" u="none" strike="noStrike" dirty="0">
                <a:solidFill>
                  <a:srgbClr val="333333"/>
                </a:solidFill>
                <a:effectLst/>
              </a:rPr>
              <a:t>Від народження маляти батьки, а потім педагоги, приділяють значну увагу тренуванню пальчиків дитини.</a:t>
            </a:r>
            <a:br>
              <a:rPr lang="uk-UA" sz="3100" b="0" i="0" u="none" strike="noStrike" dirty="0">
                <a:solidFill>
                  <a:srgbClr val="333333"/>
                </a:solidFill>
                <a:effectLst/>
              </a:rPr>
            </a:br>
            <a:r>
              <a:rPr lang="uk-UA" sz="3100" b="0" i="0" u="none" strike="noStrike" dirty="0">
                <a:solidFill>
                  <a:srgbClr val="333333"/>
                </a:solidFill>
                <a:effectLst/>
              </a:rPr>
              <a:t>Дитина пізнає світ передусім за допомогою органів чуття: розглядає його та прислухається до розмаїття звуків, досліджує на дотик, на смак, на запах. Взаємодія з оточенням неможлива без рухової діяльності дитини. Чим більше дитина рухається, тим активніша її пізнавальна діяльність, тим повніший та інтенсивніший її розвиток.</a:t>
            </a:r>
            <a:br>
              <a:rPr lang="uk-UA" sz="3100" b="0" i="0" u="none" strike="noStrike" dirty="0">
                <a:solidFill>
                  <a:srgbClr val="333333"/>
                </a:solidFill>
                <a:effectLst/>
              </a:rPr>
            </a:br>
            <a:endParaRPr lang="uk-UA" sz="3100" dirty="0">
              <a:effectLst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588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743" y="1"/>
            <a:ext cx="11402951" cy="5142016"/>
          </a:xfrm>
        </p:spPr>
        <p:txBody>
          <a:bodyPr>
            <a:normAutofit/>
          </a:bodyPr>
          <a:lstStyle/>
          <a:p>
            <a:pPr algn="r">
              <a:lnSpc>
                <a:spcPct val="150000"/>
              </a:lnSpc>
            </a:pPr>
            <a:br>
              <a:rPr lang="uk-UA" sz="2800" b="0" i="0" u="none" strike="noStrike" dirty="0">
                <a:solidFill>
                  <a:srgbClr val="333333"/>
                </a:solidFill>
                <a:effectLst/>
              </a:rPr>
            </a:br>
            <a:br>
              <a:rPr lang="uk-UA" sz="2800" b="0" i="0" u="none" strike="noStrike" dirty="0">
                <a:solidFill>
                  <a:srgbClr val="333333"/>
                </a:solidFill>
                <a:effectLst/>
              </a:rPr>
            </a:br>
            <a:br>
              <a:rPr lang="uk-UA" sz="2800" b="0" i="0" u="none" strike="noStrike" dirty="0">
                <a:solidFill>
                  <a:srgbClr val="333333"/>
                </a:solidFill>
                <a:effectLst/>
              </a:rPr>
            </a:br>
            <a:endParaRPr lang="uk-UA" sz="3100" dirty="0">
              <a:effectLst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00A54C-D7B1-2082-40F2-A3A5ED5D81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5984" y="961535"/>
            <a:ext cx="6433455" cy="48250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55FA7D-E7AD-F23F-A9F7-F4F9942DC6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90925" y="2746171"/>
            <a:ext cx="4393870" cy="32954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0796D8-2DD3-0B58-62DB-E3462C54E2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1081" y="722916"/>
            <a:ext cx="4524499" cy="339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35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109" y="415636"/>
            <a:ext cx="12011891" cy="580505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uk-UA" sz="3100" b="0" i="0" u="none" strike="noStrike" dirty="0">
                <a:solidFill>
                  <a:srgbClr val="333333"/>
                </a:solidFill>
                <a:effectLst/>
              </a:rPr>
              <a:t>Науково доведено, що від розвитку дрібної моторики прямо-</a:t>
            </a:r>
            <a:r>
              <a:rPr lang="uk-UA" sz="3100" b="0" i="0" u="none" strike="noStrike" dirty="0" err="1">
                <a:solidFill>
                  <a:srgbClr val="333333"/>
                </a:solidFill>
                <a:effectLst/>
              </a:rPr>
              <a:t>пропорційно</a:t>
            </a:r>
            <a:r>
              <a:rPr lang="uk-UA" sz="3100" b="0" i="0" u="none" strike="noStrike" dirty="0">
                <a:solidFill>
                  <a:srgbClr val="333333"/>
                </a:solidFill>
                <a:effectLst/>
              </a:rPr>
              <a:t> залежать розвиток інтелекту, мовлення, уваги, уяви, пам’яті, зорових аналізаторів. Навички дрібної моторики допомагають дитині обстежувати, аналізувати, порівнювати, класифікувати навколишні предмети й відповідно краще розуміти світ, у якому вона живе.</a:t>
            </a:r>
            <a:br>
              <a:rPr lang="uk-UA" sz="3100" b="0" i="0" u="none" strike="noStrike" dirty="0">
                <a:solidFill>
                  <a:srgbClr val="333333"/>
                </a:solidFill>
                <a:effectLst/>
              </a:rPr>
            </a:br>
            <a:r>
              <a:rPr lang="uk-UA" sz="3100" b="0" i="0" u="none" strike="noStrike" dirty="0">
                <a:solidFill>
                  <a:srgbClr val="333333"/>
                </a:solidFill>
                <a:effectLst/>
              </a:rPr>
              <a:t> </a:t>
            </a:r>
            <a:br>
              <a:rPr lang="uk-UA" sz="3100" b="0" i="0" u="none" strike="noStrike" dirty="0">
                <a:solidFill>
                  <a:srgbClr val="333333"/>
                </a:solidFill>
                <a:effectLst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193727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109" y="415636"/>
            <a:ext cx="12011891" cy="5805055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uk-UA" sz="3100" b="0" i="0" u="none" strike="noStrike" dirty="0">
                <a:solidFill>
                  <a:srgbClr val="333333"/>
                </a:solidFill>
                <a:effectLst/>
              </a:rPr>
              <a:t>У дитинстві, коли активно формуються мовленнєві зони, надзвичайно важливий вплив на їхній подальший розвиток мають імпульси, що надходять від пальців рук до кори головного мозку та стимулюють мовленнєву й розумову діяльність. Ще більше, прості рухи кистей допомагають зняти загальне напруження, що сприяє покращенню вимови звуків, побудові </a:t>
            </a:r>
            <a:br>
              <a:rPr lang="uk-UA" sz="3100" b="0" i="0" u="none" strike="noStrike" dirty="0">
                <a:solidFill>
                  <a:srgbClr val="333333"/>
                </a:solidFill>
                <a:effectLst/>
              </a:rPr>
            </a:br>
            <a:r>
              <a:rPr lang="uk-UA" sz="3100" b="0" i="0" u="none" strike="noStrike" dirty="0" err="1">
                <a:solidFill>
                  <a:srgbClr val="333333"/>
                </a:solidFill>
                <a:effectLst/>
              </a:rPr>
              <a:t>логічно</a:t>
            </a:r>
            <a:r>
              <a:rPr lang="uk-UA" sz="3100" b="0" i="0" u="none" strike="noStrike" dirty="0">
                <a:solidFill>
                  <a:srgbClr val="333333"/>
                </a:solidFill>
                <a:effectLst/>
              </a:rPr>
              <a:t> правильних, семантично зв’язних висловлювань.</a:t>
            </a:r>
            <a:br>
              <a:rPr lang="uk-UA" sz="3100" b="0" i="0" u="none" strike="noStrike" dirty="0">
                <a:solidFill>
                  <a:srgbClr val="333333"/>
                </a:solidFill>
                <a:effectLst/>
              </a:rPr>
            </a:br>
            <a:r>
              <a:rPr lang="uk-UA" sz="2800" b="0" i="0" u="none" strike="noStrike" dirty="0">
                <a:solidFill>
                  <a:srgbClr val="333333"/>
                </a:solidFill>
                <a:effectLst/>
              </a:rPr>
              <a:t> </a:t>
            </a:r>
            <a:br>
              <a:rPr lang="uk-UA" sz="2800" b="0" i="0" u="none" strike="noStrike" dirty="0">
                <a:solidFill>
                  <a:srgbClr val="333333"/>
                </a:solidFill>
                <a:effectLst/>
              </a:rPr>
            </a:br>
            <a:r>
              <a:rPr lang="uk-UA" sz="3100" b="0" i="0" u="none" strike="noStrike" dirty="0">
                <a:solidFill>
                  <a:srgbClr val="333333"/>
                </a:solidFill>
                <a:effectLst/>
              </a:rPr>
              <a:t> </a:t>
            </a:r>
            <a:br>
              <a:rPr lang="uk-UA" sz="3100" b="0" i="0" u="none" strike="noStrike" dirty="0">
                <a:solidFill>
                  <a:srgbClr val="333333"/>
                </a:solidFill>
                <a:effectLst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78589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109" y="415636"/>
            <a:ext cx="12011891" cy="580505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uk-UA" sz="2800" b="0" i="0" u="none" strike="noStrike" dirty="0">
                <a:solidFill>
                  <a:srgbClr val="333333"/>
                </a:solidFill>
                <a:effectLst/>
              </a:rPr>
              <a:t> </a:t>
            </a:r>
            <a:br>
              <a:rPr lang="uk-UA" sz="2800" b="0" i="0" u="none" strike="noStrike" dirty="0">
                <a:solidFill>
                  <a:srgbClr val="333333"/>
                </a:solidFill>
                <a:effectLst/>
              </a:rPr>
            </a:br>
            <a:r>
              <a:rPr lang="uk-UA" sz="3100" b="0" i="0" u="none" strike="noStrike" dirty="0">
                <a:solidFill>
                  <a:srgbClr val="333333"/>
                </a:solidFill>
                <a:effectLst/>
              </a:rPr>
              <a:t> </a:t>
            </a:r>
            <a:br>
              <a:rPr lang="uk-UA" sz="3100" b="0" i="0" u="none" strike="noStrike" dirty="0">
                <a:solidFill>
                  <a:srgbClr val="333333"/>
                </a:solidFill>
                <a:effectLst/>
              </a:rPr>
            </a:br>
            <a:endParaRPr lang="ru-RU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D2A4B9-F847-5732-6E8C-298321C7C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27490" y="1005320"/>
            <a:ext cx="6463146" cy="48473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BBC91C-0E46-C368-5FE7-B7F9B1F9FD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42120" y="3121725"/>
            <a:ext cx="4263244" cy="31974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676D1B-A472-294A-C666-EB4784F6A2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0872" y="535875"/>
            <a:ext cx="4286995" cy="321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073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114"/>
            <a:ext cx="11792197" cy="4396510"/>
          </a:xfrm>
        </p:spPr>
        <p:txBody>
          <a:bodyPr>
            <a:normAutofit fontScale="90000"/>
          </a:bodyPr>
          <a:lstStyle/>
          <a:p>
            <a:pPr marL="450215">
              <a:lnSpc>
                <a:spcPct val="150000"/>
              </a:lnSpc>
              <a:spcAft>
                <a:spcPts val="800"/>
              </a:spcAft>
            </a:pPr>
            <a:br>
              <a:rPr lang="uk-UA" sz="4000" b="0" i="0" u="none" strike="noStrike" dirty="0">
                <a:solidFill>
                  <a:srgbClr val="333333"/>
                </a:solidFill>
                <a:effectLst/>
              </a:rPr>
            </a:br>
            <a:br>
              <a:rPr lang="uk-UA" sz="4000" b="0" i="0" u="none" strike="noStrike" dirty="0">
                <a:solidFill>
                  <a:srgbClr val="333333"/>
                </a:solidFill>
                <a:effectLst/>
              </a:rPr>
            </a:br>
            <a:br>
              <a:rPr lang="uk-UA" sz="4000" b="0" i="0" u="none" strike="noStrike" dirty="0">
                <a:solidFill>
                  <a:srgbClr val="333333"/>
                </a:solidFill>
                <a:effectLst/>
              </a:rPr>
            </a:br>
            <a:br>
              <a:rPr lang="uk-UA" sz="4000" b="0" i="0" u="none" strike="noStrike" dirty="0">
                <a:solidFill>
                  <a:srgbClr val="333333"/>
                </a:solidFill>
                <a:effectLst/>
              </a:rPr>
            </a:br>
            <a:r>
              <a:rPr lang="uk-UA" sz="3100" b="0" i="0" u="none" strike="noStrike" dirty="0">
                <a:solidFill>
                  <a:srgbClr val="333333"/>
                </a:solidFill>
                <a:effectLst/>
              </a:rPr>
              <a:t>Саме тому тренування пальців рук, розвиток дрібної моторики — необхідний стимул інтенсивного розвитку мовлення дитини, і воно набуває особливого розвивального, корекційного значення в роботі </a:t>
            </a:r>
            <a:br>
              <a:rPr lang="uk-UA" sz="3100" b="0" i="0" u="none" strike="noStrike" dirty="0">
                <a:solidFill>
                  <a:srgbClr val="333333"/>
                </a:solidFill>
                <a:effectLst/>
              </a:rPr>
            </a:br>
            <a:r>
              <a:rPr lang="uk-UA" sz="3100" b="0" i="0" u="none" strike="noStrike" dirty="0">
                <a:solidFill>
                  <a:srgbClr val="333333"/>
                </a:solidFill>
                <a:effectLst/>
              </a:rPr>
              <a:t>з дітьми. </a:t>
            </a:r>
            <a:br>
              <a:rPr lang="uk-UA" sz="3100" b="0" i="0" u="none" strike="noStrike" dirty="0">
                <a:solidFill>
                  <a:srgbClr val="333333"/>
                </a:solidFill>
                <a:effectLst/>
              </a:rPr>
            </a:br>
            <a:r>
              <a:rPr lang="uk-UA" sz="3100" b="0" i="0" u="none" strike="noStrike" dirty="0">
                <a:solidFill>
                  <a:srgbClr val="333333"/>
                </a:solidFill>
                <a:effectLst/>
              </a:rPr>
              <a:t>Різноманітні вправи та завдання для пальчиків не тільки сприяють розвитку мовлення та інтелектуальних здібностей дитини, а й допомагають організувати діяльність дитини впродовж дня, відволікти, розвеселити, забезпечити психологічний комфорт.</a:t>
            </a:r>
            <a:br>
              <a:rPr lang="uk-UA" sz="3100" b="0" i="0" u="none" strike="noStrike" dirty="0">
                <a:solidFill>
                  <a:srgbClr val="333333"/>
                </a:solidFill>
                <a:effectLst/>
              </a:rPr>
            </a:br>
            <a:r>
              <a:rPr lang="uk-UA" sz="3100" b="0" i="0" u="none" strike="noStrike" dirty="0">
                <a:solidFill>
                  <a:srgbClr val="333333"/>
                </a:solidFill>
                <a:effectLst/>
              </a:rPr>
              <a:t> </a:t>
            </a:r>
            <a:br>
              <a:rPr lang="uk-UA" sz="3100" b="0" i="0" u="none" strike="noStrike" dirty="0">
                <a:solidFill>
                  <a:srgbClr val="333333"/>
                </a:solidFill>
                <a:effectLst/>
              </a:rPr>
            </a:br>
            <a:br>
              <a:rPr lang="uk-UA" sz="3600" dirty="0"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368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9657"/>
            <a:ext cx="11698514" cy="2525486"/>
          </a:xfrm>
        </p:spPr>
        <p:txBody>
          <a:bodyPr>
            <a:normAutofit fontScale="90000"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</a:pPr>
            <a:br>
              <a:rPr lang="uk-UA" sz="4400" dirty="0">
                <a:cs typeface="Times New Roman" panose="02020603050405020304" pitchFamily="18" charset="0"/>
              </a:rPr>
            </a:br>
            <a:r>
              <a:rPr lang="uk-UA" sz="3100" b="1" dirty="0">
                <a:cs typeface="Times New Roman" panose="02020603050405020304" pitchFamily="18" charset="0"/>
              </a:rPr>
              <a:t>І</a:t>
            </a:r>
            <a:r>
              <a:rPr lang="uk-UA" sz="3100" b="1" dirty="0">
                <a:effectLst/>
                <a:cs typeface="Times New Roman" panose="02020603050405020304" pitchFamily="18" charset="0"/>
              </a:rPr>
              <a:t>снує вислів, що наш розум - на кінчиках пальців. </a:t>
            </a:r>
            <a:br>
              <a:rPr lang="uk-UA" sz="3100" b="1" dirty="0">
                <a:effectLst/>
                <a:cs typeface="Times New Roman" panose="02020603050405020304" pitchFamily="18" charset="0"/>
              </a:rPr>
            </a:br>
            <a:r>
              <a:rPr lang="uk-UA" sz="3100" b="1" dirty="0">
                <a:cs typeface="Times New Roman" panose="02020603050405020304" pitchFamily="18" charset="0"/>
              </a:rPr>
              <a:t>Розвинена д</a:t>
            </a:r>
            <a:r>
              <a:rPr lang="uk-UA" sz="3100" b="1" dirty="0">
                <a:effectLst/>
                <a:cs typeface="Times New Roman" panose="02020603050405020304" pitchFamily="18" charset="0"/>
              </a:rPr>
              <a:t>рібна моторика рук - це ніщо інше, як спритність рук. </a:t>
            </a:r>
            <a:br>
              <a:rPr lang="uk-UA" sz="3100" b="1" dirty="0">
                <a:effectLst/>
                <a:cs typeface="Times New Roman" panose="02020603050405020304" pitchFamily="18" charset="0"/>
              </a:rPr>
            </a:br>
            <a:br>
              <a:rPr lang="uk-UA" sz="4400" dirty="0">
                <a:effectLst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C47E8B-A12A-B114-B16F-0421316FB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54" y="2051717"/>
            <a:ext cx="2846395" cy="2134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7FD9FD-7DB2-A5F1-9317-41EB09199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52755" y="3058655"/>
            <a:ext cx="2988096" cy="22410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BD2B97-46A2-A2B4-B4D6-6C4AE846E1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8651" y="2180951"/>
            <a:ext cx="3429001" cy="2571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DF1DD3-A0DA-672C-D3F6-31B918FA28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69298" y="2066321"/>
            <a:ext cx="2963225" cy="22224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379102-F578-8AF7-9529-DD799BF936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14302" y="3780541"/>
            <a:ext cx="3077301" cy="230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41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766" y="-985652"/>
            <a:ext cx="10711543" cy="3526971"/>
          </a:xfrm>
        </p:spPr>
        <p:txBody>
          <a:bodyPr>
            <a:normAutofit fontScale="90000"/>
          </a:bodyPr>
          <a:lstStyle/>
          <a:p>
            <a:pPr algn="just">
              <a:lnSpc>
                <a:spcPct val="150000"/>
              </a:lnSpc>
            </a:pPr>
            <a:br>
              <a:rPr lang="uk-UA" sz="4400" dirty="0">
                <a:cs typeface="Times New Roman" panose="02020603050405020304" pitchFamily="18" charset="0"/>
              </a:rPr>
            </a:br>
            <a:br>
              <a:rPr lang="uk-UA" sz="4400" dirty="0">
                <a:cs typeface="Times New Roman" panose="02020603050405020304" pitchFamily="18" charset="0"/>
              </a:rPr>
            </a:br>
            <a:br>
              <a:rPr lang="uk-UA" sz="4400" dirty="0">
                <a:cs typeface="Times New Roman" panose="02020603050405020304" pitchFamily="18" charset="0"/>
              </a:rPr>
            </a:br>
            <a:br>
              <a:rPr lang="uk-UA" sz="4400" dirty="0">
                <a:cs typeface="Times New Roman" panose="02020603050405020304" pitchFamily="18" charset="0"/>
              </a:rPr>
            </a:br>
            <a:br>
              <a:rPr lang="uk-UA" sz="4400" dirty="0">
                <a:cs typeface="Times New Roman" panose="02020603050405020304" pitchFamily="18" charset="0"/>
              </a:rPr>
            </a:br>
            <a:r>
              <a:rPr lang="uk-UA" sz="3100" dirty="0">
                <a:effectLst/>
              </a:rPr>
              <a:t>Зараз, на жаль, у більшості дітей спостерігається відставання в моторному розвитку. Якщо раніше діти разом з дорослими більше працювали руками: зав'язували шнурівки на взутті, перебирали крупу, в'язали і вишивали, то зараз цим мало хто займається. Тому у них слабо розвинена дрібна моторика. </a:t>
            </a:r>
            <a:r>
              <a:rPr lang="uk-UA" sz="3100" dirty="0"/>
              <a:t>В сучасному світі в</a:t>
            </a:r>
            <a:r>
              <a:rPr lang="uk-UA" sz="3100" dirty="0">
                <a:effectLst/>
              </a:rPr>
              <a:t>зуття роблять на липучках або замках, тому діти не вміють зав'язувати шнурки. В результаті чого у більшості дітей спостерігається неготовність до письма або проблеми з вимовою.</a:t>
            </a:r>
            <a:br>
              <a:rPr lang="uk-UA" sz="3100" dirty="0">
                <a:effectLst/>
              </a:rPr>
            </a:br>
            <a:endParaRPr lang="ru-RU" sz="3100" dirty="0"/>
          </a:p>
        </p:txBody>
      </p:sp>
    </p:spTree>
    <p:extLst>
      <p:ext uri="{BB962C8B-B14F-4D97-AF65-F5344CB8AC3E}">
        <p14:creationId xmlns:p14="http://schemas.microsoft.com/office/powerpoint/2010/main" val="24000894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466</TotalTime>
  <Words>733</Words>
  <Application>Microsoft Office PowerPoint</Application>
  <PresentationFormat>Широкоэкранный</PresentationFormat>
  <Paragraphs>22</Paragraphs>
  <Slides>17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                      Розвиток дрібної моторики у дошкільнят  через сенсорні ігри  </vt:lpstr>
      <vt:lpstr>   Про особливу роль дрібної та загальної моторики в мовленнєвому та інтелектуальному розвитку дітей знають усі.  Від народження маляти батьки, а потім педагоги, приділяють значну увагу тренуванню пальчиків дитини. Дитина пізнає світ передусім за допомогою органів чуття: розглядає його та прислухається до розмаїття звуків, досліджує на дотик, на смак, на запах. Взаємодія з оточенням неможлива без рухової діяльності дитини. Чим більше дитина рухається, тим активніша її пізнавальна діяльність, тим повніший та інтенсивніший її розвиток. </vt:lpstr>
      <vt:lpstr>   </vt:lpstr>
      <vt:lpstr>Науково доведено, що від розвитку дрібної моторики прямо-пропорційно залежать розвиток інтелекту, мовлення, уваги, уяви, пам’яті, зорових аналізаторів. Навички дрібної моторики допомагають дитині обстежувати, аналізувати, порівнювати, класифікувати навколишні предмети й відповідно краще розуміти світ, у якому вона живе.   </vt:lpstr>
      <vt:lpstr>У дитинстві, коли активно формуються мовленнєві зони, надзвичайно важливий вплив на їхній подальший розвиток мають імпульси, що надходять від пальців рук до кори головного мозку та стимулюють мовленнєву й розумову діяльність. Ще більше, прості рухи кистей допомагають зняти загальне напруження, що сприяє покращенню вимови звуків, побудові  логічно правильних, семантично зв’язних висловлювань.     </vt:lpstr>
      <vt:lpstr>    </vt:lpstr>
      <vt:lpstr>    Саме тому тренування пальців рук, розвиток дрібної моторики — необхідний стимул інтенсивного розвитку мовлення дитини, і воно набуває особливого розвивального, корекційного значення в роботі  з дітьми.  Різноманітні вправи та завдання для пальчиків не тільки сприяють розвитку мовлення та інтелектуальних здібностей дитини, а й допомагають організувати діяльність дитини впродовж дня, відволікти, розвеселити, забезпечити психологічний комфорт.    </vt:lpstr>
      <vt:lpstr> Існує вислів, що наш розум - на кінчиках пальців.  Розвинена дрібна моторика рук - це ніщо інше, як спритність рук.   </vt:lpstr>
      <vt:lpstr>     Зараз, на жаль, у більшості дітей спостерігається відставання в моторному розвитку. Якщо раніше діти разом з дорослими більше працювали руками: зав'язували шнурівки на взутті, перебирали крупу, в'язали і вишивали, то зараз цим мало хто займається. Тому у них слабо розвинена дрібна моторика. В сучасному світі взуття роблять на липучках або замках, тому діти не вміють зав'язувати шнурки. В результаті чого у більшості дітей спостерігається неготовність до письма або проблеми з вимовою. </vt:lpstr>
      <vt:lpstr> Чим краще розвинені пальчики, тим краще розвинена мова.  Якщо рух пальців рук відповідає віку, то й мовленнєвий розвиток знаходиться в межах норми;  якщо рух пальців відстає, то затримується і мовленнєвий розвиток.   Мова вдосконалюється під впливом імпульсів від рук, точніше, від пальців. Тому, якщо Ви хочете, щоб дитина добре говорила, розвивайте її ручки! </vt:lpstr>
      <vt:lpstr> </vt:lpstr>
      <vt:lpstr>Чим краще розвинені пальчики, тим краще розвинена мова. Якщо рух пальців рук відповідає віку, то й мовленнэвий розвиток знаходиться в межах норми; якщо рух пальців відстає, то затримується і мовленнєвий розвиток.  Мова вдосконалюється під впливом імпульсів від рук, точніше, від пальців. Тому, якщо Ви хочете, щоб дитина добре говорила, розвивайте її ручки! </vt:lpstr>
      <vt:lpstr>   Сенсомоторний розвиток дитини відбувається  в ході спеціальних ігор-занять,  в процесі дидактичних ігор і вправ, в продуктивних видах діяльності (аплікація, малювання, ліплення, конструювання, моделювання),  в процесі праці в природі,  в повсякденному житті дітей:  в грі,  на прогулянці,  в побуті,  в процесі практичних дій з предметами і спостережень.  </vt:lpstr>
      <vt:lpstr>   </vt:lpstr>
      <vt:lpstr>Розвиток ручної вмілості неможливий також, без своєчасного оволодіння навичками самообслуговування:  до старшого дошкільного віку у дитини не повинно бути труднощів в застібанні ґудзиків, зав'язування шнурків на взутті, вузликів на хустці і інше.</vt:lpstr>
      <vt:lpstr>Презентация PowerPoint</vt:lpstr>
      <vt:lpstr>   Бережімо наших діток,  адже наше майбутнє в їх руках!!!                                         Консультацію підготувала                                      вихователь ЗДО №37 «МовоЗнайко»                                        Лісовська Ірина Володимирівна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Дитина в сенсорно-пізнавальному просторі: акценти для педагогів-практиків. </dc:title>
  <dc:creator>Asus</dc:creator>
  <cp:lastModifiedBy>Irina Lisovska</cp:lastModifiedBy>
  <cp:revision>21</cp:revision>
  <dcterms:created xsi:type="dcterms:W3CDTF">2022-10-16T13:29:05Z</dcterms:created>
  <dcterms:modified xsi:type="dcterms:W3CDTF">2023-02-20T09:17:51Z</dcterms:modified>
</cp:coreProperties>
</file>