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6" r:id="rId3"/>
    <p:sldId id="307" r:id="rId4"/>
    <p:sldId id="258" r:id="rId5"/>
    <p:sldId id="261" r:id="rId6"/>
    <p:sldId id="291" r:id="rId7"/>
    <p:sldId id="301" r:id="rId8"/>
    <p:sldId id="308" r:id="rId9"/>
    <p:sldId id="309" r:id="rId10"/>
    <p:sldId id="289" r:id="rId11"/>
    <p:sldId id="290" r:id="rId12"/>
  </p:sldIdLst>
  <p:sldSz cx="9144000" cy="6858000" type="screen4x3"/>
  <p:notesSz cx="6888163" cy="100171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170B73"/>
    <a:srgbClr val="C87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4768D14-69BC-48BC-B24D-FB8E42ACFE74}" type="datetimeFigureOut">
              <a:rPr lang="uk-UA"/>
              <a:pPr>
                <a:defRPr/>
              </a:pPr>
              <a:t>16.02.2023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474732-7228-477B-A3F0-BE22EDD5562D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600BFAF2-E0A8-4567-B68B-B1645F9C0969}" type="datetimeFigureOut">
              <a:rPr lang="uk-UA"/>
              <a:pPr>
                <a:defRPr/>
              </a:pPr>
              <a:t>16.02.2023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10213" cy="4508500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wrap="square" lIns="96597" tIns="48299" rIns="96597" bIns="482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C7A0C4A-B6AC-4774-88D0-42446A7CBCE8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D6FE3-E559-49AB-BC4C-2A6DE1ECC377}" type="slidenum">
              <a:rPr lang="uk-UA" altLang="uk-UA" smtClean="0"/>
              <a:pPr/>
              <a:t>1</a:t>
            </a:fld>
            <a:endParaRPr lang="uk-UA" alt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61A94C-C805-45E0-BB19-CA0E219DAD83}" type="slidenum">
              <a:rPr lang="ru-RU" altLang="uk-UA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uk-UA" sz="1300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1F7B-E237-486F-971D-F28E54D5ABED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B8FD-4248-4C8C-87C7-23483B0C5CB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8598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8EA7-E8F4-4E31-AB03-6C08C71595ED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AB97-43E2-4C71-B2E2-9113426110C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3473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186C-A7A0-44B9-979A-549E947DE54E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762F-C8D8-4D88-B2D1-761D68B7480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3991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6913-ED04-41E2-8E11-13CE1B1318F9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6756-7022-4DAC-9D1C-BA5F4D2E0B3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75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B72A-E040-413E-A0A6-7F9B4E705234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C9722-19AD-4874-B9AB-6B40F488554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4387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E118-9CAF-4B19-826F-EA3743D9B9FC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5987-F276-466C-85F3-5E1EF70E4D2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2505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712-C80A-4CD4-9D24-823157F421BE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501B-5C9D-4492-9690-8A185AFE9D3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8442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154F-E394-4DFA-AB65-D9FDE2972A08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E01F-9CDE-420D-BECF-B2D103250B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8191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B70D-CCEB-4E4B-90FD-1A9B11AA45A9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B783-089A-4ED5-AEB6-C9BC8EEABF3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4721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4E90-FCD7-4FAB-BC77-0157FC6DB9D8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C781-03CD-4411-A7EC-B629682C004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1034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7FCB-2345-42FF-AC09-03DE16879F3F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4901-33BC-467B-8CF9-DED63E6636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6679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7FE3DA-023D-45E0-900D-BBE4B6212584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8E11E3EA-6E54-4AD7-8E3D-D044B2A11C2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54" r:id="rId4"/>
    <p:sldLayoutId id="2147483960" r:id="rId5"/>
    <p:sldLayoutId id="2147483955" r:id="rId6"/>
    <p:sldLayoutId id="2147483961" r:id="rId7"/>
    <p:sldLayoutId id="2147483962" r:id="rId8"/>
    <p:sldLayoutId id="2147483963" r:id="rId9"/>
    <p:sldLayoutId id="2147483956" r:id="rId10"/>
    <p:sldLayoutId id="21474839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Elvira%20Dorogova\Desktop\2.mp3" TargetMode="External"/><Relationship Id="rId1" Type="http://schemas.microsoft.com/office/2007/relationships/media" Target="file:///C:\Users\Elvira%20Dorogova\Desktop\2.mp3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75" y="933450"/>
            <a:ext cx="8458200" cy="532923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endParaRPr lang="ru-RU" altLang="uk-UA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uk-UA" sz="1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Бути </a:t>
            </a:r>
            <a:r>
              <a:rPr lang="ru-RU" altLang="uk-UA" sz="1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медіаграмотним</a:t>
            </a:r>
            <a:r>
              <a:rPr lang="ru-RU" altLang="uk-UA" sz="1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як не </a:t>
            </a:r>
            <a:r>
              <a:rPr lang="ru-RU" altLang="uk-UA" sz="1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загубитися</a:t>
            </a:r>
            <a:r>
              <a:rPr lang="ru-RU" altLang="uk-UA" sz="1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uk-UA" sz="1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інформаційному</a:t>
            </a:r>
            <a:r>
              <a:rPr lang="ru-RU" altLang="uk-UA" sz="1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потоці</a:t>
            </a:r>
            <a:r>
              <a:rPr lang="ru-RU" altLang="uk-UA" sz="1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altLang="uk-UA" sz="1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сформувати</a:t>
            </a:r>
            <a:r>
              <a:rPr lang="ru-RU" altLang="uk-UA" sz="1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критичність</a:t>
            </a:r>
            <a:r>
              <a:rPr lang="ru-RU" altLang="uk-UA" sz="1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4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мислення</a:t>
            </a:r>
            <a:endParaRPr lang="ru-RU" altLang="uk-UA" sz="14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endParaRPr lang="ru-RU" altLang="uk-U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ru-RU" alt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ru-RU" altLang="uk-UA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ru-RU" altLang="uk-UA" sz="11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Консультація</a:t>
            </a:r>
            <a:r>
              <a:rPr lang="ru-RU" altLang="uk-UA" sz="11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altLang="uk-UA" sz="11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батьків</a:t>
            </a:r>
            <a:endParaRPr lang="ru-RU" altLang="uk-UA" sz="112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ru-RU" altLang="uk-UA" sz="112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uk-UA" sz="112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ru-RU" altLang="uk-UA" sz="9600" b="1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Практичний</a:t>
            </a:r>
            <a:r>
              <a:rPr lang="ru-RU" altLang="uk-UA" sz="96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психолог 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uk-UA" sz="96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ЗДО №37 «</a:t>
            </a:r>
            <a:r>
              <a:rPr lang="ru-RU" altLang="uk-UA" sz="9600" b="1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МовоЗнайко</a:t>
            </a:r>
            <a:r>
              <a:rPr lang="ru-RU" altLang="uk-UA" sz="96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uk-UA" sz="96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altLang="uk-UA" sz="9600" b="1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Дорогова</a:t>
            </a:r>
            <a:r>
              <a:rPr lang="ru-RU" altLang="uk-UA" sz="96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9600" b="1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Ельвіра</a:t>
            </a:r>
            <a:endParaRPr lang="ru-RU" altLang="uk-UA" sz="96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endParaRPr lang="ru-RU" altLang="uk-U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endParaRPr lang="ru-RU" altLang="uk-UA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endParaRPr lang="ru-RU" altLang="uk-U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ru-RU" alt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uk-U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ru-RU" alt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altLang="uk-UA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684213" y="476250"/>
            <a:ext cx="8208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uk-UA" sz="24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>
                  <p14:fade in="25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5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31640" y="476672"/>
            <a:ext cx="6962775" cy="476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328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33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indent="-173038" algn="ctr" eaLnBrk="1" hangingPunct="1">
              <a:buFont typeface="Wingdings 2" panose="05020102010507070707" pitchFamily="18" charset="2"/>
              <a:buNone/>
            </a:pPr>
            <a:endParaRPr lang="uk-UA" altLang="uk-UA" sz="8000" b="1" i="1" smtClean="0">
              <a:solidFill>
                <a:schemeClr val="tx1"/>
              </a:solidFill>
            </a:endParaRPr>
          </a:p>
          <a:p>
            <a:pPr indent="-173038" algn="ctr" eaLnBrk="1" hangingPunct="1">
              <a:buFont typeface="Wingdings 2" panose="05020102010507070707" pitchFamily="18" charset="2"/>
              <a:buNone/>
            </a:pPr>
            <a:r>
              <a:rPr lang="uk-UA" altLang="uk-UA" sz="8000" b="1" i="1" smtClean="0">
                <a:solidFill>
                  <a:schemeClr val="tx1"/>
                </a:solidFill>
              </a:rPr>
              <a:t>Дякую </a:t>
            </a:r>
          </a:p>
          <a:p>
            <a:pPr indent="-173038" algn="ctr" eaLnBrk="1" hangingPunct="1">
              <a:buFont typeface="Wingdings 2" panose="05020102010507070707" pitchFamily="18" charset="2"/>
              <a:buNone/>
            </a:pPr>
            <a:r>
              <a:rPr lang="uk-UA" altLang="uk-UA" sz="8000" b="1" i="1" smtClean="0">
                <a:solidFill>
                  <a:schemeClr val="tx1"/>
                </a:solidFill>
              </a:rPr>
              <a:t>за </a:t>
            </a:r>
            <a:r>
              <a:rPr lang="uk-UA" altLang="uk-UA" sz="8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співпрацю!</a:t>
            </a:r>
            <a:endParaRPr lang="ru-RU" altLang="uk-UA" sz="8000" b="1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3038" eaLnBrk="1" hangingPunct="1"/>
            <a:endParaRPr lang="ru-RU" altLang="uk-UA" sz="8000" b="1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3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686800" cy="8115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2800" dirty="0">
                <a:solidFill>
                  <a:srgbClr val="170B73"/>
                </a:solidFill>
              </a:rPr>
              <a:t>М</a:t>
            </a:r>
            <a:r>
              <a:rPr lang="uk-UA" sz="2800" dirty="0" smtClean="0">
                <a:solidFill>
                  <a:srgbClr val="170B73"/>
                </a:solidFill>
              </a:rPr>
              <a:t>и</a:t>
            </a:r>
            <a:r>
              <a:rPr lang="uk-UA" dirty="0" smtClean="0">
                <a:solidFill>
                  <a:srgbClr val="170B73"/>
                </a:solidFill>
              </a:rPr>
              <a:t> </a:t>
            </a:r>
            <a:r>
              <a:rPr lang="uk-UA" sz="2800" dirty="0" smtClean="0">
                <a:solidFill>
                  <a:srgbClr val="170B73"/>
                </a:solidFill>
              </a:rPr>
              <a:t>живемо в світі інформаційного перенасичення:</a:t>
            </a:r>
            <a:br>
              <a:rPr lang="uk-UA" sz="2800" dirty="0" smtClean="0">
                <a:solidFill>
                  <a:srgbClr val="170B73"/>
                </a:solidFill>
              </a:rPr>
            </a:br>
            <a:r>
              <a:rPr lang="uk-UA" sz="2800" dirty="0" smtClean="0">
                <a:solidFill>
                  <a:srgbClr val="170B73"/>
                </a:solidFill>
              </a:rPr>
              <a:t>ми звикли споживати настільки багато інформації,</a:t>
            </a:r>
            <a:br>
              <a:rPr lang="uk-UA" sz="2800" dirty="0" smtClean="0">
                <a:solidFill>
                  <a:srgbClr val="170B73"/>
                </a:solidFill>
              </a:rPr>
            </a:br>
            <a:r>
              <a:rPr lang="uk-UA" sz="2800" dirty="0" smtClean="0">
                <a:solidFill>
                  <a:srgbClr val="170B73"/>
                </a:solidFill>
              </a:rPr>
              <a:t>що навіть не встигаємо її осмислити чи перевірити її правдивість. І цим користуються маніпулятори.</a:t>
            </a:r>
            <a:br>
              <a:rPr lang="uk-UA" sz="2800" dirty="0" smtClean="0">
                <a:solidFill>
                  <a:srgbClr val="170B73"/>
                </a:solidFill>
              </a:rPr>
            </a:br>
            <a:r>
              <a:rPr lang="uk-UA" sz="2800" dirty="0" smtClean="0">
                <a:solidFill>
                  <a:srgbClr val="170B73"/>
                </a:solidFill>
              </a:rPr>
              <a:t> Як від них захиститися? Насамперед – навчитися свідомо підходити до </a:t>
            </a:r>
            <a:r>
              <a:rPr lang="uk-UA" sz="2800" dirty="0" err="1" smtClean="0">
                <a:solidFill>
                  <a:srgbClr val="170B73"/>
                </a:solidFill>
              </a:rPr>
              <a:t>медіаспоживання</a:t>
            </a:r>
            <a:r>
              <a:rPr lang="uk-UA" sz="2800" dirty="0" smtClean="0">
                <a:solidFill>
                  <a:srgbClr val="170B73"/>
                </a:solidFill>
              </a:rPr>
              <a:t> та розвивати критичність мислення.</a:t>
            </a:r>
            <a:endParaRPr lang="uk-UA" sz="2800" dirty="0">
              <a:solidFill>
                <a:srgbClr val="170B73"/>
              </a:solidFill>
            </a:endParaRP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5329238" cy="28797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279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57325" y="260350"/>
            <a:ext cx="6370638" cy="17287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Поради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313" y="2392363"/>
            <a:ext cx="21605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Займайте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свідому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читацьку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позицію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27488" y="1820863"/>
            <a:ext cx="16240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Знижуйте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інформаційне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навантаження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113" y="5373688"/>
            <a:ext cx="3167062" cy="1273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Довіряйте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офіційним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джерелам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інформації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25" y="2409825"/>
            <a:ext cx="25193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Не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прив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`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язуйтеся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джерел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шукайте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нові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25" y="3781425"/>
            <a:ext cx="25193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Відповідайте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інформацію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яку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поширюєте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525" y="3933825"/>
            <a:ext cx="2808288" cy="105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Не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користуйтеся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тими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самими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джерелами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перевіряти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інформацію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stCxn id="9" idx="1"/>
          </p:cNvCxnSpPr>
          <p:nvPr/>
        </p:nvCxnSpPr>
        <p:spPr>
          <a:xfrm flipH="1">
            <a:off x="3090863" y="2278063"/>
            <a:ext cx="936625" cy="3079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</p:cNvCxnSpPr>
          <p:nvPr/>
        </p:nvCxnSpPr>
        <p:spPr>
          <a:xfrm>
            <a:off x="1801813" y="3306763"/>
            <a:ext cx="0" cy="976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2"/>
          </p:cNvCxnSpPr>
          <p:nvPr/>
        </p:nvCxnSpPr>
        <p:spPr>
          <a:xfrm flipH="1">
            <a:off x="4679950" y="2735263"/>
            <a:ext cx="160338" cy="765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1"/>
          </p:cNvCxnSpPr>
          <p:nvPr/>
        </p:nvCxnSpPr>
        <p:spPr>
          <a:xfrm>
            <a:off x="5516563" y="2559050"/>
            <a:ext cx="855662" cy="3079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2"/>
          </p:cNvCxnSpPr>
          <p:nvPr/>
        </p:nvCxnSpPr>
        <p:spPr>
          <a:xfrm>
            <a:off x="7632700" y="3324225"/>
            <a:ext cx="0" cy="11255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" idx="0"/>
          </p:cNvCxnSpPr>
          <p:nvPr/>
        </p:nvCxnSpPr>
        <p:spPr>
          <a:xfrm flipH="1">
            <a:off x="4643438" y="4414838"/>
            <a:ext cx="36512" cy="958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55800" y="5540375"/>
            <a:ext cx="1081088" cy="768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416800" y="5540375"/>
            <a:ext cx="1258888" cy="6492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3016250"/>
            <a:ext cx="2784475" cy="19700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443663" y="5084763"/>
            <a:ext cx="2447925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Поважайте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себе як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читача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3168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538413" y="2655888"/>
            <a:ext cx="628173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uk-UA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Якщо ви орієнтуєтеся на високі цінності – честь, гідність, любов, совість – то поставитеся із недовірою до текстів, у яких автор плутано або агресивно подає інформацію, і не </a:t>
            </a:r>
            <a:r>
              <a:rPr lang="uk-UA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піддастеся</a:t>
            </a:r>
            <a:r>
              <a:rPr lang="uk-UA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на його маніпуляції. Якщо ви не визначилися з цінностями – то можете потрапити під вплив маніпулятора. Дотримуйтеся принципу: «Не текст володіє мною, а я читаю й оцінюю текст».</a:t>
            </a:r>
            <a:r>
              <a:rPr lang="uk-UA" altLang="uk-UA" sz="2800" dirty="0" smtClean="0">
                <a:cs typeface="Arial" panose="020B0604020202020204" pitchFamily="34" charset="0"/>
              </a:rPr>
              <a:t>	</a:t>
            </a:r>
            <a:endParaRPr lang="ru-RU" altLang="uk-UA" sz="2800" b="1" dirty="0" smtClean="0">
              <a:cs typeface="Arial" panose="020B0604020202020204" pitchFamily="34" charset="0"/>
            </a:endParaRP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4963"/>
            <a:ext cx="2232025" cy="2590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7963"/>
            <a:ext cx="3887787" cy="24479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7" y="3284984"/>
            <a:ext cx="2214562" cy="31670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776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628775"/>
            <a:ext cx="8458200" cy="47529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684213" y="476250"/>
            <a:ext cx="75596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Якщо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неусвідомлено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споживатимете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інформацію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з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усіх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можливих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джерел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це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може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похитнути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систему ваших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переконань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Таке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нерозбірливе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читання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напружує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нерви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виводить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із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рівноваги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знижує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пильність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Щоб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цього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не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сталося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дотримуйтеся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інформаційної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гігієни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 Читайте те,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наразі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важливе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для вас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або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особливо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цікавить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 Не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ведіться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на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провокаційні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заголовки,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неоднозначні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зображення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чи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спокусливі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рекламні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пропозиції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62438"/>
            <a:ext cx="4752975" cy="24749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9312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uk-UA" altLang="uk-UA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538" y="1600200"/>
            <a:ext cx="4537075" cy="49244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Для того щоб перевірити той чи інший факт, потрібно використовувати кілька джерел інформації: вже відомих та нових.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Коли звичний інформаційний канал віджив своє, - його потрібно змінювати.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6" name="Picture 4" descr="http://onlinelearninginsights.files.wordpress.com/2012/04/hir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4151312" cy="58324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924300" y="1671638"/>
            <a:ext cx="41751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3984625" y="3870325"/>
            <a:ext cx="4318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</p:spTree>
  </p:cSld>
  <p:clrMapOvr>
    <a:masterClrMapping/>
  </p:clrMapOvr>
  <p:transition spd="slow" advTm="8325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rday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99"/>
          <a:stretch>
            <a:fillRect/>
          </a:stretch>
        </p:blipFill>
        <p:spPr bwMode="auto">
          <a:xfrm>
            <a:off x="152400" y="2286000"/>
            <a:ext cx="22733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362950" cy="13843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Щоб</a:t>
            </a:r>
            <a:r>
              <a:rPr lang="ru-RU" sz="2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свідомо</a:t>
            </a:r>
            <a:r>
              <a:rPr lang="ru-RU" sz="2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протистояти</a:t>
            </a:r>
            <a:r>
              <a:rPr lang="ru-RU" sz="2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можливим</a:t>
            </a:r>
            <a:r>
              <a:rPr lang="ru-RU" sz="2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інформаційним</a:t>
            </a:r>
            <a:r>
              <a:rPr lang="ru-RU" sz="2800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небезпекам</a:t>
            </a:r>
            <a:r>
              <a:rPr lang="ru-RU" sz="2800" b="1" dirty="0" smtClean="0">
                <a:solidFill>
                  <a:srgbClr val="C00000"/>
                </a:solidFill>
                <a:latin typeface="Arial Rounded MT Bold" pitchFamily="34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Arial Rounded MT Bold" pitchFamily="34" charset="0"/>
              </a:rPr>
              <a:t>потрібно</a:t>
            </a:r>
            <a:r>
              <a:rPr lang="ru-RU" sz="2800" b="1" dirty="0" smtClean="0">
                <a:solidFill>
                  <a:srgbClr val="C00000"/>
                </a:solidFill>
                <a:latin typeface="Arial Rounded MT Bold" pitchFamily="34" charset="0"/>
              </a:rPr>
              <a:t>:</a:t>
            </a:r>
            <a:endParaRPr lang="ru-RU" sz="28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41988" name="_s1029"/>
          <p:cNvSpPr>
            <a:spLocks noChangeArrowheads="1"/>
          </p:cNvSpPr>
          <p:nvPr/>
        </p:nvSpPr>
        <p:spPr bwMode="auto">
          <a:xfrm>
            <a:off x="1835150" y="5108575"/>
            <a:ext cx="6553200" cy="1143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uk-UA" alt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брати на себе відповідальність за використання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uk-UA" alt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поширення інформації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uk-UA" alt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 інших людей  </a:t>
            </a:r>
          </a:p>
        </p:txBody>
      </p:sp>
      <p:sp>
        <p:nvSpPr>
          <p:cNvPr id="41990" name="_s1033"/>
          <p:cNvSpPr>
            <a:spLocks noChangeArrowheads="1"/>
          </p:cNvSpPr>
          <p:nvPr/>
        </p:nvSpPr>
        <p:spPr bwMode="auto">
          <a:xfrm>
            <a:off x="3348038" y="1524000"/>
            <a:ext cx="5040312" cy="109378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формувати і відстоювати власну думку,</a:t>
            </a:r>
          </a:p>
          <a:p>
            <a:pPr algn="just" eaLnBrk="1" hangingPunct="1">
              <a:defRPr/>
            </a:pPr>
            <a:r>
              <a:rPr lang="uk-UA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морально- етичні переконання, </a:t>
            </a:r>
          </a:p>
          <a:p>
            <a:pPr algn="just" eaLnBrk="1" hangingPunct="1">
              <a:defRPr/>
            </a:pPr>
            <a:r>
              <a:rPr lang="uk-UA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життєві орієнтири 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991" name="_s1035"/>
          <p:cNvSpPr>
            <a:spLocks noChangeArrowheads="1"/>
          </p:cNvSpPr>
          <p:nvPr/>
        </p:nvSpPr>
        <p:spPr bwMode="auto">
          <a:xfrm>
            <a:off x="2555875" y="3006725"/>
            <a:ext cx="3673475" cy="16859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боротися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з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лінню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та </a:t>
            </a:r>
          </a:p>
          <a:p>
            <a:pPr algn="ctr" eaLnBrk="1" hangingPunct="1">
              <a:defRPr/>
            </a:pP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байдужістю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defRPr/>
            </a:pP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щоб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аналізувати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та</a:t>
            </a:r>
          </a:p>
          <a:p>
            <a:pPr algn="ctr" eaLnBrk="1" hangingPunct="1">
              <a:defRPr/>
            </a:pP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перевіряти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достовірність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прочитаного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4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90" grpId="0" animBg="1"/>
      <p:bldP spid="419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366713"/>
            <a:ext cx="8229600" cy="5649912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altLang="uk-UA" sz="1800" b="1" dirty="0" smtClean="0">
                <a:latin typeface="+mj-lt"/>
                <a:cs typeface="Arial" panose="020B0604020202020204" pitchFamily="34" charset="0"/>
              </a:rPr>
              <a:t>   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Якщо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під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час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читання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ви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стикаєтесь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з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неприйнятною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для вас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лексикою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ігноруванням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етичних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норм,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це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може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свідчити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про те,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що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автор чинить на вас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маніпулятивний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тиск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, а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також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не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поважає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вас як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читача</a:t>
            </a:r>
            <a:r>
              <a:rPr lang="ru-RU" altLang="uk-UA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,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uk-UA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я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к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особистість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знецінює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ваші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потреби і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інтереси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ru-RU" alt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марнує</a:t>
            </a:r>
            <a:r>
              <a:rPr lang="ru-RU" altLang="uk-UA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ваш час.</a:t>
            </a:r>
          </a:p>
        </p:txBody>
      </p:sp>
      <p:pic>
        <p:nvPicPr>
          <p:cNvPr id="2150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0" y="2405935"/>
            <a:ext cx="3996308" cy="38164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05935"/>
            <a:ext cx="3759969" cy="3816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6444208" y="3356992"/>
            <a:ext cx="914400" cy="914400"/>
          </a:xfrm>
          <a:prstGeom prst="bentConnector3">
            <a:avLst/>
          </a:prstGeom>
          <a:ln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3096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r="4024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3074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Якщо ви упевнено почуваєтеся в інформаційному просторі, допоможіть іншим з</a:t>
            </a:r>
            <a:r>
              <a:rPr lang="en-US" dirty="0" smtClean="0"/>
              <a:t>`</a:t>
            </a:r>
            <a:r>
              <a:rPr lang="uk-UA" dirty="0" smtClean="0"/>
              <a:t>ясувати, яку інформацію та з яких джерел отримувати, як ставитися до неї, як сформувати свідому та відповідальну читацьку позицію.</a:t>
            </a:r>
            <a:endParaRPr lang="uk-UA" dirty="0"/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uk-UA" altLang="uk-UA" smtClean="0"/>
          </a:p>
        </p:txBody>
      </p:sp>
    </p:spTree>
  </p:cSld>
  <p:clrMapOvr>
    <a:masterClrMapping/>
  </p:clrMapOvr>
  <p:transition spd="slow" advTm="10743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351</Words>
  <Application>Microsoft Office PowerPoint</Application>
  <PresentationFormat>Экран (4:3)</PresentationFormat>
  <Paragraphs>49</Paragraphs>
  <Slides>11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Franklin Gothic Medium</vt:lpstr>
      <vt:lpstr>Franklin Gothic Book</vt:lpstr>
      <vt:lpstr>Wingdings 2</vt:lpstr>
      <vt:lpstr>Calibri</vt:lpstr>
      <vt:lpstr>Wingdings</vt:lpstr>
      <vt:lpstr>Трек</vt:lpstr>
      <vt:lpstr>Презентация PowerPoint</vt:lpstr>
      <vt:lpstr>Ми живемо в світі інформаційного перенасичення: ми звикли споживати настільки багато інформації, що навіть не встигаємо її осмислити чи перевірити її правдивість. І цим користуються маніпулятори.  Як від них захиститися? Насамперед – навчитися свідомо підходити до медіаспоживання та розвивати критичність мислення.</vt:lpstr>
      <vt:lpstr>Поради:</vt:lpstr>
      <vt:lpstr>Презентация PowerPoint</vt:lpstr>
      <vt:lpstr>Презентация PowerPoint</vt:lpstr>
      <vt:lpstr>Презентация PowerPoint</vt:lpstr>
      <vt:lpstr>Щоб свідомо протистояти можливим інформаційним небезпекам, потрібно:</vt:lpstr>
      <vt:lpstr>Презентация PowerPoint</vt:lpstr>
      <vt:lpstr> Якщо ви упевнено почуваєтеся в інформаційному просторі, допоможіть іншим з`ясувати, яку інформацію та з яких джерел отримувати, як ставитися до неї, як сформувати свідому та відповідальну читацьку позицію.</vt:lpstr>
      <vt:lpstr>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Cheef</dc:creator>
  <cp:lastModifiedBy>Elvira Dorogova</cp:lastModifiedBy>
  <cp:revision>88</cp:revision>
  <cp:lastPrinted>2014-05-27T07:12:36Z</cp:lastPrinted>
  <dcterms:created xsi:type="dcterms:W3CDTF">2014-04-04T08:03:30Z</dcterms:created>
  <dcterms:modified xsi:type="dcterms:W3CDTF">2023-02-16T15:57:35Z</dcterms:modified>
</cp:coreProperties>
</file>