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1" r:id="rId13"/>
    <p:sldId id="272" r:id="rId14"/>
    <p:sldId id="270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0758CF"/>
    <a:srgbClr val="FAF8C7"/>
    <a:srgbClr val="FF6600"/>
    <a:srgbClr val="FFFF00"/>
    <a:srgbClr val="FFC301"/>
    <a:srgbClr val="FFCA21"/>
    <a:srgbClr val="2283C8"/>
    <a:srgbClr val="58EE5F"/>
    <a:srgbClr val="43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0C6-23E0-4323-B7AE-D4AA24533778}" type="datetimeFigureOut">
              <a:rPr lang="uk-UA" smtClean="0"/>
              <a:t>15.01.2023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B837-1448-4567-835B-51E23487CD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15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0C6-23E0-4323-B7AE-D4AA24533778}" type="datetimeFigureOut">
              <a:rPr lang="uk-UA" smtClean="0"/>
              <a:t>15.01.2023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B837-1448-4567-835B-51E23487CD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01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0C6-23E0-4323-B7AE-D4AA24533778}" type="datetimeFigureOut">
              <a:rPr lang="uk-UA" smtClean="0"/>
              <a:t>15.01.2023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B837-1448-4567-835B-51E23487CD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729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0C6-23E0-4323-B7AE-D4AA24533778}" type="datetimeFigureOut">
              <a:rPr lang="uk-UA" smtClean="0"/>
              <a:t>15.01.2023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B837-1448-4567-835B-51E23487CD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0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0C6-23E0-4323-B7AE-D4AA24533778}" type="datetimeFigureOut">
              <a:rPr lang="uk-UA" smtClean="0"/>
              <a:t>15.01.2023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B837-1448-4567-835B-51E23487CD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37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0C6-23E0-4323-B7AE-D4AA24533778}" type="datetimeFigureOut">
              <a:rPr lang="uk-UA" smtClean="0"/>
              <a:t>15.01.2023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B837-1448-4567-835B-51E23487CD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2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0C6-23E0-4323-B7AE-D4AA24533778}" type="datetimeFigureOut">
              <a:rPr lang="uk-UA" smtClean="0"/>
              <a:t>15.01.2023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B837-1448-4567-835B-51E23487CD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622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0C6-23E0-4323-B7AE-D4AA24533778}" type="datetimeFigureOut">
              <a:rPr lang="uk-UA" smtClean="0"/>
              <a:t>15.01.2023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B837-1448-4567-835B-51E23487CD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73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0C6-23E0-4323-B7AE-D4AA24533778}" type="datetimeFigureOut">
              <a:rPr lang="uk-UA" smtClean="0"/>
              <a:t>15.01.2023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B837-1448-4567-835B-51E23487CD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019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0C6-23E0-4323-B7AE-D4AA24533778}" type="datetimeFigureOut">
              <a:rPr lang="uk-UA" smtClean="0"/>
              <a:t>15.01.2023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B837-1448-4567-835B-51E23487CD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73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0C6-23E0-4323-B7AE-D4AA24533778}" type="datetimeFigureOut">
              <a:rPr lang="uk-UA" smtClean="0"/>
              <a:t>15.01.2023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B837-1448-4567-835B-51E23487CD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652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0B0C6-23E0-4323-B7AE-D4AA24533778}" type="datetimeFigureOut">
              <a:rPr lang="uk-UA" smtClean="0"/>
              <a:t>15.01.2023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4B837-1448-4567-835B-51E23487CD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8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7882" y="4733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8" name="Picture 4" descr="Кубики Историй: Действия по выгодной цене в Минс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28801" r="18184" b="18682"/>
          <a:stretch/>
        </p:blipFill>
        <p:spPr bwMode="auto">
          <a:xfrm>
            <a:off x="5335793" y="3076687"/>
            <a:ext cx="5669280" cy="30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2472" y="882523"/>
            <a:ext cx="64492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rgbClr val="002776"/>
                </a:solidFill>
              </a:rPr>
              <a:t>Сторітелінг</a:t>
            </a:r>
            <a:r>
              <a:rPr lang="uk-UA" sz="4000" b="1" dirty="0" smtClean="0">
                <a:solidFill>
                  <a:srgbClr val="002776"/>
                </a:solidFill>
              </a:rPr>
              <a:t> – творчі та пізнавальні історії в мовленнєвій діяльності дошкільників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7586" y="3979478"/>
            <a:ext cx="3205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Підготувала 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учитель-логопед ЗДО №37 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Марія ЗИНДИК</a:t>
            </a: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7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7882" y="4733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8644" y="1452281"/>
            <a:ext cx="2911574" cy="47268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rgbClr val="FBD7FA"/>
              </a:gs>
              <a:gs pos="100000">
                <a:srgbClr val="FFB3F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62544" y="2393575"/>
            <a:ext cx="2092037" cy="1043492"/>
          </a:xfrm>
          <a:prstGeom prst="roundRect">
            <a:avLst>
              <a:gd name="adj" fmla="val 23883"/>
            </a:avLst>
          </a:prstGeom>
          <a:gradFill>
            <a:gsLst>
              <a:gs pos="0">
                <a:srgbClr val="B6FCFA"/>
              </a:gs>
              <a:gs pos="75000">
                <a:srgbClr val="71DAFF"/>
              </a:gs>
              <a:gs pos="50000">
                <a:srgbClr val="84DFFF"/>
              </a:gs>
              <a:gs pos="25000">
                <a:srgbClr val="AAE8FE"/>
              </a:gs>
              <a:gs pos="100000">
                <a:srgbClr val="5DD5FF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62545" y="3721901"/>
            <a:ext cx="2092037" cy="1043492"/>
          </a:xfrm>
          <a:prstGeom prst="roundRect">
            <a:avLst>
              <a:gd name="adj" fmla="val 23883"/>
            </a:avLst>
          </a:prstGeom>
          <a:gradFill>
            <a:gsLst>
              <a:gs pos="0">
                <a:srgbClr val="4BFF9C"/>
              </a:gs>
              <a:gs pos="100000">
                <a:srgbClr val="00B05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2545" y="5050227"/>
            <a:ext cx="2092037" cy="1043492"/>
          </a:xfrm>
          <a:prstGeom prst="roundRect">
            <a:avLst>
              <a:gd name="adj" fmla="val 23883"/>
            </a:avLst>
          </a:prstGeom>
          <a:gradFill>
            <a:gsLst>
              <a:gs pos="0">
                <a:srgbClr val="F2E160"/>
              </a:gs>
              <a:gs pos="100000">
                <a:srgbClr val="EDD62B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67262" y="1366874"/>
            <a:ext cx="2911574" cy="47268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rgbClr val="FBD7FA"/>
              </a:gs>
              <a:gs pos="100000">
                <a:srgbClr val="FFB3F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62953" y="1366874"/>
            <a:ext cx="2911574" cy="47268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rgbClr val="FBD7FA"/>
              </a:gs>
              <a:gs pos="100000">
                <a:srgbClr val="FFB3F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67837" y="2719564"/>
            <a:ext cx="2501806" cy="1435006"/>
          </a:xfrm>
          <a:prstGeom prst="roundRect">
            <a:avLst>
              <a:gd name="adj" fmla="val 23883"/>
            </a:avLst>
          </a:prstGeom>
          <a:gradFill>
            <a:gsLst>
              <a:gs pos="0">
                <a:srgbClr val="F1A9D4"/>
              </a:gs>
              <a:gs pos="100000">
                <a:srgbClr val="E973B9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7837" y="4406641"/>
            <a:ext cx="2501806" cy="1435006"/>
          </a:xfrm>
          <a:prstGeom prst="roundRect">
            <a:avLst>
              <a:gd name="adj" fmla="val 23883"/>
            </a:avLst>
          </a:prstGeom>
          <a:gradFill>
            <a:gsLst>
              <a:gs pos="0">
                <a:srgbClr val="82F287"/>
              </a:gs>
              <a:gs pos="100000">
                <a:srgbClr val="58EE5F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72146" y="2393575"/>
            <a:ext cx="2501806" cy="529734"/>
          </a:xfrm>
          <a:prstGeom prst="roundRect">
            <a:avLst>
              <a:gd name="adj" fmla="val 23883"/>
            </a:avLst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72146" y="3285969"/>
            <a:ext cx="2501806" cy="529734"/>
          </a:xfrm>
          <a:prstGeom prst="roundRect">
            <a:avLst>
              <a:gd name="adj" fmla="val 23883"/>
            </a:avLst>
          </a:prstGeom>
          <a:gradFill>
            <a:gsLst>
              <a:gs pos="0">
                <a:srgbClr val="9E5ECE"/>
              </a:gs>
              <a:gs pos="100000">
                <a:srgbClr val="7030A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51160" y="4178363"/>
            <a:ext cx="2501806" cy="1663284"/>
          </a:xfrm>
          <a:prstGeom prst="roundRect">
            <a:avLst>
              <a:gd name="adj" fmla="val 23883"/>
            </a:avLst>
          </a:prstGeom>
          <a:gradFill>
            <a:gsLst>
              <a:gs pos="0">
                <a:srgbClr val="43AEFF"/>
              </a:gs>
              <a:gs pos="100000">
                <a:srgbClr val="0758CF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Картинки умная сова - 78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864" y="4775162"/>
            <a:ext cx="1217447" cy="14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26833" y="699247"/>
            <a:ext cx="803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Про що необхідно </a:t>
            </a:r>
            <a:r>
              <a:rPr lang="uk-UA" sz="2800" b="1" dirty="0" err="1" smtClean="0">
                <a:solidFill>
                  <a:srgbClr val="C00000"/>
                </a:solidFill>
              </a:rPr>
              <a:t>пам</a:t>
            </a:r>
            <a:r>
              <a:rPr lang="en-US" sz="2800" b="1" dirty="0" smtClean="0">
                <a:solidFill>
                  <a:srgbClr val="C00000"/>
                </a:solidFill>
              </a:rPr>
              <a:t>`</a:t>
            </a:r>
            <a:r>
              <a:rPr lang="uk-UA" sz="2800" b="1" dirty="0" smtClean="0">
                <a:solidFill>
                  <a:srgbClr val="C00000"/>
                </a:solidFill>
              </a:rPr>
              <a:t>ятати, створюючи історію?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5737" y="1503118"/>
            <a:ext cx="2195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sz="2400" b="1" dirty="0" smtClean="0">
                <a:solidFill>
                  <a:srgbClr val="002060"/>
                </a:solidFill>
              </a:rPr>
              <a:t>Динамізм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«Гра з часом»</a:t>
            </a:r>
          </a:p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5235918" y="1467251"/>
            <a:ext cx="1874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sz="3600" b="1" dirty="0">
                <a:solidFill>
                  <a:srgbClr val="002060"/>
                </a:solidFill>
              </a:rPr>
              <a:t>Д</a:t>
            </a:r>
            <a:r>
              <a:rPr lang="uk-UA" sz="3600" b="1" dirty="0" smtClean="0">
                <a:solidFill>
                  <a:srgbClr val="002060"/>
                </a:solidFill>
              </a:rPr>
              <a:t>еталі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044" y="1636528"/>
            <a:ext cx="248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Виразність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3357" y="2402030"/>
            <a:ext cx="176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Регулярні емоційні переходи</a:t>
            </a:r>
            <a:endParaRPr lang="uk-UA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30962" y="3889704"/>
            <a:ext cx="2023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     Часта зміна планів (7-15 </a:t>
            </a:r>
            <a:r>
              <a:rPr lang="uk-UA" sz="2000" b="1" dirty="0" err="1" smtClean="0"/>
              <a:t>сек</a:t>
            </a:r>
            <a:r>
              <a:rPr lang="uk-UA" sz="2000" b="1" dirty="0" smtClean="0"/>
              <a:t>)</a:t>
            </a:r>
            <a:endParaRPr lang="uk-UA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17650" y="5058921"/>
            <a:ext cx="152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Сюжетні повороти, інтрига</a:t>
            </a:r>
            <a:endParaRPr lang="uk-UA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33601" y="2775347"/>
            <a:ext cx="2058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За допомогою деталей керуєте почуттями слухачів</a:t>
            </a:r>
            <a:endParaRPr lang="uk-UA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69216" y="4462424"/>
            <a:ext cx="204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Використовуйте прикметники (впливають на органи чуття)</a:t>
            </a:r>
            <a:endParaRPr lang="uk-UA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400416" y="2449180"/>
            <a:ext cx="22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Жести, міміка</a:t>
            </a:r>
            <a:endParaRPr lang="uk-UA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647841" y="3341574"/>
            <a:ext cx="1716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Інтонація</a:t>
            </a:r>
            <a:endParaRPr lang="uk-UA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235058" y="4243313"/>
            <a:ext cx="2134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Транслювати </a:t>
            </a:r>
            <a:r>
              <a:rPr lang="uk-UA" sz="2000" b="1" dirty="0" err="1" smtClean="0"/>
              <a:t>залученність</a:t>
            </a:r>
            <a:r>
              <a:rPr lang="uk-UA" sz="2000" b="1" dirty="0" smtClean="0"/>
              <a:t> у процес, </a:t>
            </a:r>
            <a:r>
              <a:rPr lang="uk-UA" sz="2000" b="1" dirty="0" err="1" smtClean="0"/>
              <a:t>зацікавленність</a:t>
            </a:r>
            <a:r>
              <a:rPr lang="uk-UA" sz="2000" b="1" dirty="0" smtClean="0"/>
              <a:t> ним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22133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7882" y="4733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1351060" y="790560"/>
            <a:ext cx="2468151" cy="1385455"/>
          </a:xfrm>
          <a:prstGeom prst="ellipse">
            <a:avLst/>
          </a:prstGeom>
          <a:solidFill>
            <a:srgbClr val="0758CF"/>
          </a:solidFill>
          <a:ln>
            <a:solidFill>
              <a:srgbClr val="075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4402131" y="2744340"/>
            <a:ext cx="2468151" cy="138545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4402131" y="4658507"/>
            <a:ext cx="2468151" cy="138545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1351061" y="4658508"/>
            <a:ext cx="2468151" cy="1385455"/>
          </a:xfrm>
          <a:prstGeom prst="ellipse">
            <a:avLst/>
          </a:prstGeom>
          <a:solidFill>
            <a:srgbClr val="FFCA21"/>
          </a:solidFill>
          <a:ln>
            <a:solidFill>
              <a:srgbClr val="FFC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1351061" y="2724534"/>
            <a:ext cx="2468151" cy="1385455"/>
          </a:xfrm>
          <a:prstGeom prst="ellipse">
            <a:avLst/>
          </a:prstGeom>
          <a:solidFill>
            <a:srgbClr val="58EE5F"/>
          </a:solidFill>
          <a:ln>
            <a:solidFill>
              <a:srgbClr val="58E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2259553" y="2268475"/>
            <a:ext cx="651164" cy="401782"/>
          </a:xfrm>
          <a:prstGeom prst="triangle">
            <a:avLst/>
          </a:prstGeom>
          <a:solidFill>
            <a:srgbClr val="0758CF"/>
          </a:solidFill>
          <a:ln>
            <a:solidFill>
              <a:srgbClr val="075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310624" y="4202449"/>
            <a:ext cx="651164" cy="40178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3814839" y="5150343"/>
            <a:ext cx="651164" cy="401782"/>
          </a:xfrm>
          <a:prstGeom prst="triangle">
            <a:avLst/>
          </a:prstGeom>
          <a:solidFill>
            <a:srgbClr val="FFCA21"/>
          </a:solidFill>
          <a:ln>
            <a:solidFill>
              <a:srgbClr val="FFC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2259553" y="4202449"/>
            <a:ext cx="651164" cy="401782"/>
          </a:xfrm>
          <a:prstGeom prst="triangle">
            <a:avLst/>
          </a:prstGeom>
          <a:solidFill>
            <a:srgbClr val="58EE5F"/>
          </a:solidFill>
          <a:ln>
            <a:solidFill>
              <a:srgbClr val="58E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Клипарт педагог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37" y="1537044"/>
            <a:ext cx="2614012" cy="45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умная сова - 78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61" y="4604231"/>
            <a:ext cx="1613332" cy="13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2389" y="879615"/>
            <a:ext cx="498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Правила складання історії: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2769" y="1537044"/>
            <a:ext cx="426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Правило 1 – «Все</a:t>
            </a:r>
          </a:p>
          <a:p>
            <a:r>
              <a:rPr lang="uk-UA" sz="3200" b="1" i="1" dirty="0">
                <a:solidFill>
                  <a:srgbClr val="002060"/>
                </a:solidFill>
              </a:rPr>
              <a:t> </a:t>
            </a:r>
            <a:r>
              <a:rPr lang="uk-UA" sz="3200" b="1" i="1" dirty="0" smtClean="0">
                <a:solidFill>
                  <a:srgbClr val="002060"/>
                </a:solidFill>
              </a:rPr>
              <a:t>    поступово»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590" y="944678"/>
            <a:ext cx="1658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Тема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заняття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2840" y="2898458"/>
            <a:ext cx="2024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Мета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історії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590" y="4751069"/>
            <a:ext cx="1751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sz="2400" b="1" dirty="0" smtClean="0">
                <a:solidFill>
                  <a:schemeClr val="bg1"/>
                </a:solidFill>
              </a:rPr>
              <a:t>Сюжет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  (інтрига, метафори)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8701" y="4875426"/>
            <a:ext cx="1624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Герой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історії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0990" y="3175457"/>
            <a:ext cx="239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Презентація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04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2" t="588" r="507" b="858"/>
          <a:stretch/>
        </p:blipFill>
        <p:spPr>
          <a:xfrm>
            <a:off x="365761" y="0"/>
            <a:ext cx="11424620" cy="68594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0311" y="978946"/>
            <a:ext cx="9972338" cy="570155"/>
          </a:xfrm>
          <a:prstGeom prst="rect">
            <a:avLst/>
          </a:prstGeom>
          <a:solidFill>
            <a:srgbClr val="FAF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484556" y="978946"/>
            <a:ext cx="918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2776"/>
                </a:solidFill>
              </a:rPr>
              <a:t>Правило 2 – «Використовуйте різні </a:t>
            </a:r>
            <a:r>
              <a:rPr lang="uk-UA" sz="3200" b="1" i="1" dirty="0" smtClean="0">
                <a:solidFill>
                  <a:srgbClr val="002776"/>
                </a:solidFill>
              </a:rPr>
              <a:t>інгредієнти</a:t>
            </a:r>
            <a:r>
              <a:rPr lang="uk-UA" sz="3200" b="1" i="1" dirty="0" smtClean="0">
                <a:solidFill>
                  <a:srgbClr val="002776"/>
                </a:solidFill>
              </a:rPr>
              <a:t>»</a:t>
            </a:r>
            <a:endParaRPr lang="uk-UA" sz="3200" b="1" i="1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93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7882" y="4733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Професія вихователь дитячого сад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7" y="2528048"/>
            <a:ext cx="4937660" cy="37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'яка іграшка &quot;My Little Pony&quot; - купити іграшку у Львові, Києві, Луцьку,  Дніпрі, Одесі, Запоріжжі | Luxto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64" y="4283124"/>
            <a:ext cx="1547201" cy="15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ᐉ Іграшка Стіч • купити фігурки і м'які плюшеві іграшки Стіч для дітей в  Україні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32" y="2252976"/>
            <a:ext cx="2753547" cy="14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овары и услуги. Товари та послуги компанії &quot;Рай Іграшок магазин-склад!  If-toys.com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51" y="473335"/>
            <a:ext cx="2901615" cy="19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9697" y="1000815"/>
            <a:ext cx="58168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Правила складання історії: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uk-UA" sz="2800" b="1" i="1" dirty="0" smtClean="0">
                <a:solidFill>
                  <a:srgbClr val="002776"/>
                </a:solidFill>
              </a:rPr>
              <a:t>         </a:t>
            </a:r>
            <a:r>
              <a:rPr lang="uk-UA" sz="3200" b="1" i="1" dirty="0" smtClean="0">
                <a:solidFill>
                  <a:srgbClr val="002776"/>
                </a:solidFill>
              </a:rPr>
              <a:t>Правило 3 – «Почніть </a:t>
            </a:r>
          </a:p>
          <a:p>
            <a:r>
              <a:rPr lang="uk-UA" sz="3200" b="1" i="1" dirty="0" smtClean="0">
                <a:solidFill>
                  <a:srgbClr val="002776"/>
                </a:solidFill>
              </a:rPr>
              <a:t>       писати просто зараз»</a:t>
            </a:r>
            <a:endParaRPr lang="uk-UA" sz="3200" b="1" i="1" dirty="0">
              <a:solidFill>
                <a:srgbClr val="002776"/>
              </a:solidFill>
            </a:endParaRPr>
          </a:p>
        </p:txBody>
      </p:sp>
      <p:pic>
        <p:nvPicPr>
          <p:cNvPr id="1034" name="Picture 10" descr="Сценарії - Планета Дитинства - Мережа розвиваючих центрі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56" y="2792876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03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90282" y="6257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Кубики историй Оригинал купить в Минс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6" b="17745"/>
          <a:stretch/>
        </p:blipFill>
        <p:spPr bwMode="auto">
          <a:xfrm>
            <a:off x="769171" y="3883511"/>
            <a:ext cx="38100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5110" y="1957891"/>
            <a:ext cx="6583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</a:t>
            </a:r>
          </a:p>
          <a:p>
            <a:r>
              <a:rPr lang="uk-UA" sz="8800" b="1" dirty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88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увагу</a:t>
            </a:r>
            <a:endParaRPr lang="uk-UA" sz="8800" b="1" dirty="0">
              <a:solidFill>
                <a:srgbClr val="0027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83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7882" y="4733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118795" y="2641002"/>
            <a:ext cx="2657139" cy="1592131"/>
          </a:xfrm>
          <a:prstGeom prst="ellipse">
            <a:avLst/>
          </a:prstGeom>
          <a:solidFill>
            <a:srgbClr val="FADE66"/>
          </a:solidFill>
          <a:ln w="1905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8295938" y="2641002"/>
            <a:ext cx="2657139" cy="1592131"/>
          </a:xfrm>
          <a:prstGeom prst="ellipse">
            <a:avLst/>
          </a:prstGeom>
          <a:solidFill>
            <a:srgbClr val="FADE66"/>
          </a:solidFill>
          <a:ln w="1905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 rot="18546591">
            <a:off x="3259567" y="4414460"/>
            <a:ext cx="494852" cy="871370"/>
          </a:xfrm>
          <a:prstGeom prst="downArrow">
            <a:avLst>
              <a:gd name="adj1" fmla="val 54348"/>
              <a:gd name="adj2" fmla="val 58696"/>
            </a:avLst>
          </a:prstGeom>
          <a:gradFill flip="none" rotWithShape="1">
            <a:gsLst>
              <a:gs pos="0">
                <a:srgbClr val="83C937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 w="28575">
            <a:solidFill>
              <a:srgbClr val="83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91889" y="4850145"/>
            <a:ext cx="3560781" cy="1226372"/>
          </a:xfrm>
          <a:prstGeom prst="roundRect">
            <a:avLst>
              <a:gd name="adj" fmla="val 26316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rgbClr val="FADE66"/>
              </a:gs>
            </a:gsLst>
            <a:lin ang="54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 rot="3053409" flipH="1">
            <a:off x="8390141" y="4414461"/>
            <a:ext cx="494852" cy="871370"/>
          </a:xfrm>
          <a:prstGeom prst="downArrow">
            <a:avLst>
              <a:gd name="adj1" fmla="val 54348"/>
              <a:gd name="adj2" fmla="val 58696"/>
            </a:avLst>
          </a:prstGeom>
          <a:gradFill flip="none" rotWithShape="1">
            <a:gsLst>
              <a:gs pos="0">
                <a:srgbClr val="83C937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 w="28575">
            <a:solidFill>
              <a:srgbClr val="83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76" name="Picture 4" descr="Конспект заняття “Колискова для лялечки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86" y="2049361"/>
            <a:ext cx="2857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3646" y="3098513"/>
            <a:ext cx="18610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rgbClr val="002776"/>
                </a:solidFill>
              </a:rPr>
              <a:t>Англ</a:t>
            </a:r>
            <a:r>
              <a:rPr lang="uk-UA" sz="2000" b="1" dirty="0" smtClean="0">
                <a:solidFill>
                  <a:srgbClr val="002776"/>
                </a:solidFill>
              </a:rPr>
              <a:t>. «</a:t>
            </a:r>
            <a:r>
              <a:rPr lang="en-US" sz="2000" b="1" i="1" dirty="0" smtClean="0">
                <a:solidFill>
                  <a:srgbClr val="002776"/>
                </a:solidFill>
              </a:rPr>
              <a:t>STORY</a:t>
            </a:r>
            <a:r>
              <a:rPr lang="uk-UA" sz="2000" b="1" dirty="0" smtClean="0">
                <a:solidFill>
                  <a:srgbClr val="002776"/>
                </a:solidFill>
              </a:rPr>
              <a:t>»</a:t>
            </a:r>
            <a:endParaRPr lang="en-US" sz="2000" b="1" dirty="0" smtClean="0">
              <a:solidFill>
                <a:srgbClr val="002776"/>
              </a:solidFill>
            </a:endParaRPr>
          </a:p>
          <a:p>
            <a:r>
              <a:rPr lang="uk-UA" dirty="0" smtClean="0"/>
              <a:t>      </a:t>
            </a:r>
            <a:r>
              <a:rPr lang="uk-UA" sz="2000" b="1" dirty="0">
                <a:solidFill>
                  <a:srgbClr val="FF0000"/>
                </a:solidFill>
              </a:rPr>
              <a:t>ІСТОРІЯ</a:t>
            </a:r>
          </a:p>
          <a:p>
            <a:r>
              <a:rPr lang="uk-UA" dirty="0" smtClean="0"/>
              <a:t> 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9199" y="3098513"/>
            <a:ext cx="176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</a:t>
            </a:r>
            <a:r>
              <a:rPr lang="uk-UA" sz="2000" b="1" dirty="0" err="1" smtClean="0">
                <a:solidFill>
                  <a:srgbClr val="002776"/>
                </a:solidFill>
              </a:rPr>
              <a:t>Англ</a:t>
            </a:r>
            <a:r>
              <a:rPr lang="uk-UA" sz="2000" b="1" dirty="0" smtClean="0">
                <a:solidFill>
                  <a:srgbClr val="002776"/>
                </a:solidFill>
              </a:rPr>
              <a:t>. «</a:t>
            </a:r>
            <a:r>
              <a:rPr lang="en-US" sz="2000" b="1" i="1" dirty="0" smtClean="0">
                <a:solidFill>
                  <a:srgbClr val="002776"/>
                </a:solidFill>
              </a:rPr>
              <a:t>TELL</a:t>
            </a:r>
            <a:r>
              <a:rPr lang="uk-UA" sz="2000" b="1" dirty="0" smtClean="0">
                <a:solidFill>
                  <a:srgbClr val="002776"/>
                </a:solidFill>
              </a:rPr>
              <a:t>»</a:t>
            </a:r>
          </a:p>
          <a:p>
            <a:r>
              <a:rPr lang="uk-UA" sz="2000" b="1" dirty="0" smtClean="0">
                <a:solidFill>
                  <a:srgbClr val="FF0000"/>
                </a:solidFill>
              </a:rPr>
              <a:t>РОЗПОВІДАТИ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9990" y="4992163"/>
            <a:ext cx="316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</a:t>
            </a:r>
            <a:r>
              <a:rPr lang="uk-UA" sz="2400" b="1" dirty="0" smtClean="0">
                <a:solidFill>
                  <a:srgbClr val="002776"/>
                </a:solidFill>
              </a:rPr>
              <a:t>«</a:t>
            </a:r>
            <a:r>
              <a:rPr lang="en-US" sz="2400" b="1" i="1" dirty="0" smtClean="0">
                <a:solidFill>
                  <a:srgbClr val="002776"/>
                </a:solidFill>
              </a:rPr>
              <a:t>STORYTELLING</a:t>
            </a:r>
            <a:r>
              <a:rPr lang="uk-UA" sz="2400" b="1" dirty="0" smtClean="0">
                <a:solidFill>
                  <a:srgbClr val="002776"/>
                </a:solidFill>
              </a:rPr>
              <a:t>»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РОЗПОВІДАТИ ІСТОРІЇ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5468" y="763793"/>
            <a:ext cx="8025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«</a:t>
            </a:r>
            <a:r>
              <a:rPr lang="uk-UA" sz="2400" b="1" dirty="0" err="1" smtClean="0">
                <a:solidFill>
                  <a:srgbClr val="FF0000"/>
                </a:solidFill>
              </a:rPr>
              <a:t>Сторітелінг</a:t>
            </a:r>
            <a:r>
              <a:rPr lang="uk-UA" sz="2400" b="1" dirty="0" smtClean="0">
                <a:solidFill>
                  <a:srgbClr val="FF0000"/>
                </a:solidFill>
              </a:rPr>
              <a:t>»</a:t>
            </a:r>
            <a:r>
              <a:rPr lang="uk-UA" sz="2400" b="1" dirty="0" smtClean="0"/>
              <a:t> - технологія створення історії та передачі за її допомогою необхідної інформації з метою впливу на емоційну, мотиваційну та розумову сферу дошкільника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84988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7882" y="4733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Праця людей різних професій | Тест з предмету Я у світі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01" y="2651216"/>
            <a:ext cx="2338929" cy="23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Вихователь у дитячому саду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8" name="Picture 12" descr="Надзвичайно корисні ігри та розробки для розвитку дітей дошкільного віку -  ДНЗ №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2" y="3820681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9102" y="1553845"/>
            <a:ext cx="7029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/>
              <a:t>      Технологія </a:t>
            </a:r>
            <a:r>
              <a:rPr lang="uk-UA" sz="2200" b="1" dirty="0" smtClean="0">
                <a:solidFill>
                  <a:srgbClr val="002776"/>
                </a:solidFill>
              </a:rPr>
              <a:t>«</a:t>
            </a:r>
            <a:r>
              <a:rPr lang="uk-UA" sz="2200" b="1" dirty="0" err="1" smtClean="0">
                <a:solidFill>
                  <a:srgbClr val="002776"/>
                </a:solidFill>
              </a:rPr>
              <a:t>сторітелінг</a:t>
            </a:r>
            <a:r>
              <a:rPr lang="uk-UA" sz="2200" b="1" dirty="0" smtClean="0">
                <a:solidFill>
                  <a:srgbClr val="002776"/>
                </a:solidFill>
              </a:rPr>
              <a:t>» </a:t>
            </a:r>
            <a:r>
              <a:rPr lang="uk-UA" sz="2200" b="1" dirty="0" smtClean="0"/>
              <a:t>- одна з інноваційних педагогічних технологій, що допомагає дитині засвоїти матеріал, поданий у вигляді цікавої захоплюючої історії, сприяє розвитку особистісних якостей, демонструє унікальність уяви кожної дитини, дозволяє проявити активність та творчість.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4314" y="3838823"/>
            <a:ext cx="62717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/>
              <a:t>За допомогою </a:t>
            </a:r>
            <a:r>
              <a:rPr lang="uk-UA" sz="2200" b="1" dirty="0" err="1">
                <a:solidFill>
                  <a:srgbClr val="002776"/>
                </a:solidFill>
              </a:rPr>
              <a:t>сторітелінгу</a:t>
            </a:r>
            <a:r>
              <a:rPr lang="uk-UA" sz="2200" b="1" dirty="0"/>
              <a:t> можна отримати</a:t>
            </a:r>
            <a:r>
              <a:rPr lang="uk-UA" sz="2200" b="1" dirty="0" smtClean="0"/>
              <a:t>:</a:t>
            </a:r>
          </a:p>
          <a:p>
            <a:endParaRPr lang="uk-UA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/>
              <a:t>зняття напруженості, створення невимушеної обстановки;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/>
              <a:t>встановлення контакту між педагогом та дітьми, утримання їх уваги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420931" y="828925"/>
            <a:ext cx="634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В чому суть «</a:t>
            </a:r>
            <a:r>
              <a:rPr lang="uk-UA" sz="3200" b="1" dirty="0" err="1" smtClean="0">
                <a:solidFill>
                  <a:srgbClr val="FF0000"/>
                </a:solidFill>
              </a:rPr>
              <a:t>сторітелінгу</a:t>
            </a:r>
            <a:r>
              <a:rPr lang="uk-UA" sz="3200" b="1" dirty="0" smtClean="0">
                <a:solidFill>
                  <a:srgbClr val="FF0000"/>
                </a:solidFill>
              </a:rPr>
              <a:t>»?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48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7882" y="4733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2884" y="4044878"/>
            <a:ext cx="1853901" cy="2052915"/>
          </a:xfrm>
          <a:prstGeom prst="roundRect">
            <a:avLst>
              <a:gd name="adj" fmla="val 6373"/>
            </a:avLst>
          </a:prstGeom>
          <a:solidFill>
            <a:srgbClr val="A9DA74"/>
          </a:solidFill>
          <a:ln w="28575">
            <a:solidFill>
              <a:srgbClr val="8DC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3415" y="4044876"/>
            <a:ext cx="1853901" cy="2052915"/>
          </a:xfrm>
          <a:prstGeom prst="roundRect">
            <a:avLst>
              <a:gd name="adj" fmla="val 6373"/>
            </a:avLst>
          </a:prstGeom>
          <a:solidFill>
            <a:srgbClr val="A9DA74"/>
          </a:solidFill>
          <a:ln w="28575">
            <a:solidFill>
              <a:srgbClr val="8DC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53946" y="4044876"/>
            <a:ext cx="1853901" cy="2052915"/>
          </a:xfrm>
          <a:prstGeom prst="roundRect">
            <a:avLst>
              <a:gd name="adj" fmla="val 6373"/>
            </a:avLst>
          </a:prstGeom>
          <a:solidFill>
            <a:srgbClr val="A9DA74"/>
          </a:solidFill>
          <a:ln w="28575">
            <a:solidFill>
              <a:srgbClr val="8DC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44008" y="4044875"/>
            <a:ext cx="1853901" cy="2052915"/>
          </a:xfrm>
          <a:prstGeom prst="roundRect">
            <a:avLst>
              <a:gd name="adj" fmla="val 6373"/>
            </a:avLst>
          </a:prstGeom>
          <a:solidFill>
            <a:srgbClr val="FCEBA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4539" y="4044876"/>
            <a:ext cx="1853901" cy="2052915"/>
          </a:xfrm>
          <a:prstGeom prst="roundRect">
            <a:avLst>
              <a:gd name="adj" fmla="val 6373"/>
            </a:avLst>
          </a:prstGeom>
          <a:solidFill>
            <a:srgbClr val="FCEBA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па 7"/>
          <p:cNvGrpSpPr/>
          <p:nvPr/>
        </p:nvGrpSpPr>
        <p:grpSpPr>
          <a:xfrm>
            <a:off x="891093" y="1385945"/>
            <a:ext cx="1853899" cy="2508324"/>
            <a:chOff x="1032737" y="1461248"/>
            <a:chExt cx="1559857" cy="250832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32737" y="1461248"/>
              <a:ext cx="1559857" cy="2508324"/>
            </a:xfrm>
            <a:prstGeom prst="roundRect">
              <a:avLst/>
            </a:prstGeom>
            <a:gradFill>
              <a:gsLst>
                <a:gs pos="0">
                  <a:srgbClr val="B3EBFF"/>
                </a:gs>
                <a:gs pos="100000">
                  <a:srgbClr val="21C5FF"/>
                </a:gs>
              </a:gsLst>
              <a:lin ang="5400000" scaled="1"/>
            </a:gradFill>
            <a:ln w="19050">
              <a:solidFill>
                <a:srgbClr val="79D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134933" y="2668492"/>
              <a:ext cx="1355464" cy="1145094"/>
            </a:xfrm>
            <a:prstGeom prst="roundRect">
              <a:avLst/>
            </a:prstGeom>
            <a:gradFill flip="none" rotWithShape="1">
              <a:gsLst>
                <a:gs pos="0">
                  <a:srgbClr val="7CAFDE"/>
                </a:gs>
                <a:gs pos="100000">
                  <a:srgbClr val="5195D3"/>
                </a:gs>
              </a:gsLst>
              <a:lin ang="54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953949" y="1385945"/>
            <a:ext cx="1853899" cy="2508324"/>
            <a:chOff x="9093799" y="1461248"/>
            <a:chExt cx="1559857" cy="250832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9093799" y="1461248"/>
              <a:ext cx="1559857" cy="2508324"/>
            </a:xfrm>
            <a:prstGeom prst="roundRect">
              <a:avLst/>
            </a:prstGeom>
            <a:gradFill>
              <a:gsLst>
                <a:gs pos="0">
                  <a:srgbClr val="B3EBFF"/>
                </a:gs>
                <a:gs pos="100000">
                  <a:srgbClr val="21C5FF"/>
                </a:gs>
              </a:gsLst>
              <a:lin ang="5400000" scaled="1"/>
            </a:gradFill>
            <a:ln w="19050">
              <a:solidFill>
                <a:srgbClr val="79D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9193305" y="2654141"/>
              <a:ext cx="1355464" cy="1145094"/>
            </a:xfrm>
            <a:prstGeom prst="roundRect">
              <a:avLst/>
            </a:prstGeom>
            <a:gradFill flip="none" rotWithShape="1">
              <a:gsLst>
                <a:gs pos="0">
                  <a:srgbClr val="7CAFDE"/>
                </a:gs>
                <a:gs pos="100000">
                  <a:srgbClr val="5195D3"/>
                </a:gs>
              </a:gsLst>
              <a:lin ang="54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971851" y="1366222"/>
            <a:ext cx="1853899" cy="2508324"/>
            <a:chOff x="7111701" y="1441525"/>
            <a:chExt cx="1559857" cy="250832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7111701" y="1441525"/>
              <a:ext cx="1559857" cy="2508324"/>
            </a:xfrm>
            <a:prstGeom prst="roundRect">
              <a:avLst/>
            </a:prstGeom>
            <a:gradFill>
              <a:gsLst>
                <a:gs pos="0">
                  <a:srgbClr val="FCEBA2"/>
                </a:gs>
                <a:gs pos="100000">
                  <a:srgbClr val="FADE66"/>
                </a:gs>
              </a:gsLst>
              <a:lin ang="5400000" scaled="1"/>
            </a:gradFill>
            <a:ln w="19050">
              <a:solidFill>
                <a:srgbClr val="FADE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216588" y="2668492"/>
              <a:ext cx="1355464" cy="1145094"/>
            </a:xfrm>
            <a:prstGeom prst="roundRect">
              <a:avLst/>
            </a:prstGeom>
            <a:gradFill>
              <a:gsLst>
                <a:gs pos="0">
                  <a:srgbClr val="9ECB7F"/>
                </a:gs>
                <a:gs pos="100000">
                  <a:srgbClr val="68A042"/>
                </a:gs>
              </a:gsLst>
              <a:lin ang="5400000" scaled="1"/>
            </a:gradFill>
            <a:ln w="28575">
              <a:solidFill>
                <a:srgbClr val="68A0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923418" y="1385945"/>
            <a:ext cx="1853899" cy="2508324"/>
            <a:chOff x="5063268" y="1461248"/>
            <a:chExt cx="1559857" cy="250832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063268" y="1461248"/>
              <a:ext cx="1559857" cy="2508324"/>
            </a:xfrm>
            <a:prstGeom prst="roundRect">
              <a:avLst/>
            </a:prstGeom>
            <a:gradFill>
              <a:gsLst>
                <a:gs pos="0">
                  <a:srgbClr val="B3EBFF"/>
                </a:gs>
                <a:gs pos="100000">
                  <a:srgbClr val="21C5FF"/>
                </a:gs>
              </a:gsLst>
              <a:lin ang="5400000" scaled="1"/>
            </a:gradFill>
            <a:ln w="19050">
              <a:solidFill>
                <a:srgbClr val="79D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165464" y="2654142"/>
              <a:ext cx="1355464" cy="1145094"/>
            </a:xfrm>
            <a:prstGeom prst="roundRect">
              <a:avLst/>
            </a:prstGeom>
            <a:gradFill flip="none" rotWithShape="1">
              <a:gsLst>
                <a:gs pos="0">
                  <a:srgbClr val="7CAFDE"/>
                </a:gs>
                <a:gs pos="100000">
                  <a:srgbClr val="5195D3"/>
                </a:gs>
              </a:gsLst>
              <a:lin ang="54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944010" y="1385945"/>
            <a:ext cx="1853899" cy="2508324"/>
            <a:chOff x="3083860" y="1461248"/>
            <a:chExt cx="1559857" cy="250832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083860" y="1461248"/>
              <a:ext cx="1559857" cy="2508324"/>
            </a:xfrm>
            <a:prstGeom prst="roundRect">
              <a:avLst/>
            </a:prstGeom>
            <a:gradFill>
              <a:gsLst>
                <a:gs pos="0">
                  <a:srgbClr val="FCEBA2"/>
                </a:gs>
                <a:gs pos="100000">
                  <a:srgbClr val="FADE66"/>
                </a:gs>
              </a:gsLst>
              <a:lin ang="5400000" scaled="1"/>
            </a:gradFill>
            <a:ln w="19050">
              <a:solidFill>
                <a:srgbClr val="FADE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186057" y="2668492"/>
              <a:ext cx="1355464" cy="1145094"/>
            </a:xfrm>
            <a:prstGeom prst="roundRect">
              <a:avLst/>
            </a:prstGeom>
            <a:gradFill>
              <a:gsLst>
                <a:gs pos="0">
                  <a:srgbClr val="9ECB7F"/>
                </a:gs>
                <a:gs pos="100000">
                  <a:srgbClr val="68A042"/>
                </a:gs>
              </a:gsLst>
              <a:lin ang="5400000" scaled="1"/>
            </a:gradFill>
            <a:ln w="28575">
              <a:solidFill>
                <a:srgbClr val="68A0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42" name="Picture 18" descr="Математика для 3 класу: задачі та завдання онлайн - Learning.ua - Графік  ча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70" y="1486536"/>
            <a:ext cx="1363360" cy="9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льчик и девочка, дети ПНГ на Прозрачном Фоне • Скачать PNG Мальчик и  девочка, де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20" y="1435845"/>
            <a:ext cx="1237653" cy="11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исенок клипарт (6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1925">
            <a:off x="5135467" y="1374231"/>
            <a:ext cx="1496137" cy="11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ло рисунок детский (3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62" y="1138516"/>
            <a:ext cx="1686170" cy="168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Альпинист рисунок - 51 фот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875">
            <a:off x="9356034" y="1239463"/>
            <a:ext cx="1043333" cy="139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173680" y="620370"/>
            <a:ext cx="3528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ЧОМУ ІСТОРІЯ ?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0619" y="2949755"/>
            <a:ext cx="116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Доступна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1262" y="2811256"/>
            <a:ext cx="137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Викликає </a:t>
            </a:r>
            <a:r>
              <a:rPr lang="uk-UA" b="1" dirty="0" err="1" smtClean="0">
                <a:solidFill>
                  <a:schemeClr val="bg1"/>
                </a:solidFill>
              </a:rPr>
              <a:t>емоціїї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5003" y="2949755"/>
            <a:ext cx="132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Динамічна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32767" y="2824686"/>
            <a:ext cx="153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Викликає асоціації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04427" y="2921156"/>
            <a:ext cx="115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Мотивує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9044" y="4255724"/>
            <a:ext cx="18059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Історії легше сприймаються дітьми, ніж описи, визначення; </a:t>
            </a:r>
            <a:endParaRPr lang="uk-UA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17275" y="4224350"/>
            <a:ext cx="1954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Історія впливає на почуття дитини, а ще підвищує рівень концентрації уваги </a:t>
            </a:r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08659" y="4085850"/>
            <a:ext cx="1683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Сучасні діти з «</a:t>
            </a:r>
            <a:r>
              <a:rPr lang="uk-UA" b="1" dirty="0" err="1" smtClean="0"/>
              <a:t>кліповим</a:t>
            </a:r>
            <a:r>
              <a:rPr lang="uk-UA" b="1" dirty="0" smtClean="0"/>
              <a:t>» мисленням краще сприймають динамічну історію </a:t>
            </a:r>
            <a:endParaRPr lang="uk-UA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998318" y="4194169"/>
            <a:ext cx="1819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Історія викликає асоціації, адже при розповіді використовуємо малюнки, презентації</a:t>
            </a:r>
            <a:endParaRPr lang="uk-UA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953946" y="4098663"/>
            <a:ext cx="19076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 історії є герой, який в процесі боротьби та наполегливої праці змінюється і мотивує до цього ж дітей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48197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7882" y="4733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" name="Группа 2"/>
          <p:cNvGrpSpPr/>
          <p:nvPr/>
        </p:nvGrpSpPr>
        <p:grpSpPr>
          <a:xfrm>
            <a:off x="811465" y="1583463"/>
            <a:ext cx="5544173" cy="4655987"/>
            <a:chOff x="1237130" y="1574196"/>
            <a:chExt cx="4797546" cy="4203373"/>
          </a:xfrm>
        </p:grpSpPr>
        <p:sp>
          <p:nvSpPr>
            <p:cNvPr id="4" name="Овал 3"/>
            <p:cNvSpPr/>
            <p:nvPr/>
          </p:nvSpPr>
          <p:spPr>
            <a:xfrm>
              <a:off x="1237130" y="2528048"/>
              <a:ext cx="2506531" cy="2119256"/>
            </a:xfrm>
            <a:prstGeom prst="ellipse">
              <a:avLst/>
            </a:prstGeom>
            <a:solidFill>
              <a:srgbClr val="FFC30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Овал 4"/>
            <p:cNvSpPr/>
            <p:nvPr/>
          </p:nvSpPr>
          <p:spPr>
            <a:xfrm>
              <a:off x="4114618" y="1574196"/>
              <a:ext cx="1549101" cy="1353668"/>
            </a:xfrm>
            <a:prstGeom prst="ellipse">
              <a:avLst/>
            </a:prstGeom>
            <a:solidFill>
              <a:srgbClr val="4FFB5F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Овал 7"/>
            <p:cNvSpPr/>
            <p:nvPr/>
          </p:nvSpPr>
          <p:spPr>
            <a:xfrm>
              <a:off x="3786201" y="4423901"/>
              <a:ext cx="1549101" cy="1353668"/>
            </a:xfrm>
            <a:prstGeom prst="ellipse">
              <a:avLst/>
            </a:prstGeom>
            <a:solidFill>
              <a:srgbClr val="01BCFF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Овал 8"/>
            <p:cNvSpPr/>
            <p:nvPr/>
          </p:nvSpPr>
          <p:spPr>
            <a:xfrm>
              <a:off x="4485575" y="3054083"/>
              <a:ext cx="1549101" cy="1353668"/>
            </a:xfrm>
            <a:prstGeom prst="ellipse">
              <a:avLst/>
            </a:prstGeom>
            <a:solidFill>
              <a:srgbClr val="00D66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1" name="Прямая соединительная линия 10"/>
            <p:cNvCxnSpPr>
              <a:endCxn id="5" idx="3"/>
            </p:cNvCxnSpPr>
            <p:nvPr/>
          </p:nvCxnSpPr>
          <p:spPr>
            <a:xfrm flipV="1">
              <a:off x="3532418" y="2729624"/>
              <a:ext cx="809060" cy="34507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endCxn id="9" idx="2"/>
            </p:cNvCxnSpPr>
            <p:nvPr/>
          </p:nvCxnSpPr>
          <p:spPr>
            <a:xfrm>
              <a:off x="3718357" y="3730127"/>
              <a:ext cx="767218" cy="79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4" idx="5"/>
            </p:cNvCxnSpPr>
            <p:nvPr/>
          </p:nvCxnSpPr>
          <p:spPr>
            <a:xfrm>
              <a:off x="3376588" y="4336946"/>
              <a:ext cx="518631" cy="42705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Картинки учитель у доски - 78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62" y="473336"/>
            <a:ext cx="5604766" cy="56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1627" y="3388149"/>
            <a:ext cx="232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Історія</a:t>
            </a:r>
            <a:endParaRPr lang="uk-UA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9171" y="2072442"/>
            <a:ext cx="139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Герой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5522" y="3709932"/>
            <a:ext cx="142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Сюжет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0615" y="4991856"/>
            <a:ext cx="1859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 Тема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 та ідея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2115" y="674971"/>
            <a:ext cx="577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Складові частини історії:</a:t>
            </a:r>
            <a:endParaRPr lang="uk-U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5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7882" y="4733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390805" y="2255395"/>
            <a:ext cx="4261169" cy="270897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rgbClr val="9BC2E6"/>
              </a:gs>
              <a:gs pos="100000">
                <a:srgbClr val="3E89CE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677569" y="2481926"/>
            <a:ext cx="2229605" cy="1049359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6" name="Picture 4" descr="МБУ &quot;Городская централизованная библиотечная система&quot; г. Канаш ©, 2009-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63" y="3399415"/>
            <a:ext cx="2720053" cy="27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424004" y="4600972"/>
            <a:ext cx="2843116" cy="1111540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3730866" y="1507249"/>
            <a:ext cx="1779087" cy="975645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5218109" y="2913856"/>
            <a:ext cx="3740727" cy="1000786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5265702" y="4484552"/>
            <a:ext cx="2165711" cy="1049724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4483970" y="4596016"/>
            <a:ext cx="311645" cy="305289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5636056" y="4405157"/>
            <a:ext cx="273504" cy="267926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3583844" y="5534276"/>
            <a:ext cx="198430" cy="194383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3011574" y="3914642"/>
            <a:ext cx="182843" cy="179114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7372412" y="2831132"/>
            <a:ext cx="316588" cy="310131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5789349" y="2264951"/>
            <a:ext cx="408342" cy="400014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3464942" y="2317912"/>
            <a:ext cx="328235" cy="321541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/>
          <p:cNvSpPr/>
          <p:nvPr/>
        </p:nvSpPr>
        <p:spPr>
          <a:xfrm>
            <a:off x="1980511" y="2291771"/>
            <a:ext cx="263361" cy="257990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1457402" y="4372307"/>
            <a:ext cx="229164" cy="224490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/>
          <p:cNvSpPr/>
          <p:nvPr/>
        </p:nvSpPr>
        <p:spPr>
          <a:xfrm>
            <a:off x="5030659" y="2189954"/>
            <a:ext cx="311645" cy="305289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1713531" y="3852826"/>
            <a:ext cx="554997" cy="543678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5923061" y="3738156"/>
            <a:ext cx="198430" cy="194383"/>
          </a:xfrm>
          <a:prstGeom prst="ellipse">
            <a:avLst/>
          </a:prstGeom>
          <a:gradFill>
            <a:gsLst>
              <a:gs pos="50000">
                <a:srgbClr val="7EE48D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5CD1D"/>
              </a:gs>
            </a:gsLst>
            <a:lin ang="5400000" scaled="1"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2009548" y="654488"/>
            <a:ext cx="725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</a:rPr>
              <a:t>Історія повинна містити…</a:t>
            </a:r>
            <a:endParaRPr lang="uk-UA" sz="4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2779" y="2673941"/>
            <a:ext cx="225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ж</a:t>
            </a:r>
            <a:r>
              <a:rPr lang="uk-UA" sz="2000" dirty="0" smtClean="0"/>
              <a:t>иттєвий 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досвід</a:t>
            </a:r>
            <a:endParaRPr lang="uk-UA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85579" y="1668353"/>
            <a:ext cx="121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ц</a:t>
            </a:r>
            <a:r>
              <a:rPr lang="uk-UA" sz="2000" dirty="0" smtClean="0"/>
              <a:t>ікаві</a:t>
            </a:r>
          </a:p>
          <a:p>
            <a:r>
              <a:rPr lang="uk-UA" sz="2000" dirty="0" smtClean="0"/>
              <a:t> події</a:t>
            </a:r>
            <a:endParaRPr lang="uk-UA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21491" y="3130708"/>
            <a:ext cx="270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с</a:t>
            </a:r>
            <a:r>
              <a:rPr lang="uk-UA" sz="2000" dirty="0" smtClean="0"/>
              <a:t>півпереживання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  історії</a:t>
            </a:r>
            <a:endParaRPr lang="uk-UA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694907" y="4802335"/>
            <a:ext cx="145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метафора</a:t>
            </a:r>
            <a:endParaRPr lang="uk-UA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6237" y="4836954"/>
            <a:ext cx="222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ц</a:t>
            </a:r>
            <a:r>
              <a:rPr lang="uk-UA" sz="2000" dirty="0" smtClean="0"/>
              <a:t>іннісні зміни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персонажа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3746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7882" y="4733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24698" y="1764254"/>
            <a:ext cx="2086984" cy="1473797"/>
          </a:xfrm>
          <a:prstGeom prst="roundRect">
            <a:avLst>
              <a:gd name="adj" fmla="val 23966"/>
            </a:avLst>
          </a:prstGeom>
          <a:gradFill>
            <a:gsLst>
              <a:gs pos="0">
                <a:srgbClr val="FEDB82"/>
              </a:gs>
              <a:gs pos="100000">
                <a:srgbClr val="FCB504"/>
              </a:gs>
            </a:gsLst>
            <a:lin ang="5400000" scaled="1"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4690" y="1743531"/>
            <a:ext cx="2086984" cy="1473797"/>
          </a:xfrm>
          <a:prstGeom prst="roundRect">
            <a:avLst>
              <a:gd name="adj" fmla="val 23966"/>
            </a:avLst>
          </a:prstGeom>
          <a:gradFill>
            <a:gsLst>
              <a:gs pos="0">
                <a:srgbClr val="C3FCBA"/>
              </a:gs>
              <a:gs pos="100000">
                <a:srgbClr val="52F737"/>
              </a:gs>
            </a:gsLst>
            <a:lin ang="5400000" scaled="1"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12451" y="1764253"/>
            <a:ext cx="2086984" cy="1473797"/>
          </a:xfrm>
          <a:prstGeom prst="roundRect">
            <a:avLst>
              <a:gd name="adj" fmla="val 23966"/>
            </a:avLst>
          </a:prstGeom>
          <a:gradFill>
            <a:gsLst>
              <a:gs pos="0">
                <a:srgbClr val="F8FF9F"/>
              </a:gs>
              <a:gs pos="100000">
                <a:srgbClr val="FFFF00"/>
              </a:gs>
            </a:gsLst>
            <a:lin ang="5400000" scaled="1"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24698" y="4281462"/>
            <a:ext cx="2086984" cy="1473797"/>
          </a:xfrm>
          <a:prstGeom prst="roundRect">
            <a:avLst>
              <a:gd name="adj" fmla="val 23966"/>
            </a:avLst>
          </a:prstGeom>
          <a:gradFill>
            <a:gsLst>
              <a:gs pos="0">
                <a:srgbClr val="81FFBA"/>
              </a:gs>
              <a:gs pos="100000">
                <a:srgbClr val="00B050"/>
              </a:gs>
            </a:gsLst>
            <a:lin ang="5400000" scaled="1"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84690" y="4170273"/>
            <a:ext cx="2086984" cy="1473797"/>
          </a:xfrm>
          <a:prstGeom prst="roundRect">
            <a:avLst>
              <a:gd name="adj" fmla="val 23966"/>
            </a:avLst>
          </a:prstGeom>
          <a:gradFill>
            <a:gsLst>
              <a:gs pos="0">
                <a:srgbClr val="8BE1FF"/>
              </a:gs>
              <a:gs pos="100000">
                <a:srgbClr val="00B0F0"/>
              </a:gs>
            </a:gsLst>
            <a:lin ang="5400000" scaled="1"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12451" y="4190995"/>
            <a:ext cx="2086984" cy="1473797"/>
          </a:xfrm>
          <a:prstGeom prst="roundRect">
            <a:avLst>
              <a:gd name="adj" fmla="val 23966"/>
            </a:avLst>
          </a:prstGeom>
          <a:gradFill>
            <a:gsLst>
              <a:gs pos="0">
                <a:srgbClr val="FE72E3"/>
              </a:gs>
              <a:gs pos="100000">
                <a:srgbClr val="EF01C2"/>
              </a:gs>
            </a:gsLst>
            <a:lin ang="5400000" scaled="1"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Клипарт петух (7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13" y="1862051"/>
            <a:ext cx="1659522" cy="13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липарт девочка (4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748">
            <a:off x="774262" y="1565238"/>
            <a:ext cx="1341037" cy="167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имка | Фиксипедия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28" y="3828888"/>
            <a:ext cx="1123616" cy="19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ро букву У детям — учим русский алфави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44" y="1890129"/>
            <a:ext cx="1252624" cy="13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ортфель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765" y="4281462"/>
            <a:ext cx="1670903" cy="12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Климат рисунок - 63 фот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7" y="4061696"/>
            <a:ext cx="1732391" cy="17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0480" y="741841"/>
            <a:ext cx="401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Герої історії:</a:t>
            </a:r>
            <a:endParaRPr lang="uk-UA" sz="4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793" y="2218819"/>
            <a:ext cx="1603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людина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9556" y="2218819"/>
            <a:ext cx="169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тварина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0242" y="2278079"/>
            <a:ext cx="178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символ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90" y="4528969"/>
            <a:ext cx="1706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</a:t>
            </a:r>
            <a:r>
              <a:rPr lang="uk-UA" sz="2800" b="1" dirty="0" smtClean="0">
                <a:solidFill>
                  <a:schemeClr val="bg1"/>
                </a:solidFill>
              </a:rPr>
              <a:t>явище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природи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4302" y="4450837"/>
            <a:ext cx="1638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</a:t>
            </a:r>
            <a:r>
              <a:rPr lang="uk-UA" sz="2800" b="1" dirty="0" smtClean="0">
                <a:solidFill>
                  <a:schemeClr val="bg1"/>
                </a:solidFill>
              </a:rPr>
              <a:t>игадана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   істота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0242" y="4644725"/>
            <a:ext cx="162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предмет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92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7882" y="4733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32" name="Picture 8" descr="TARJETAS de emociones para niños inteligencia emocional | Emociones,  Emocional, Inteligencia emocio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 b="51737"/>
          <a:stretch/>
        </p:blipFill>
        <p:spPr bwMode="auto">
          <a:xfrm>
            <a:off x="2780889" y="3607313"/>
            <a:ext cx="1801271" cy="271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ARJETAS de emociones para niños inteligencia emocional | Emociones,  Emocional, Inteligencia emocio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t="5042" r="60094" b="51769"/>
          <a:stretch/>
        </p:blipFill>
        <p:spPr bwMode="auto">
          <a:xfrm>
            <a:off x="919856" y="3750141"/>
            <a:ext cx="1904103" cy="24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но 2 2"/>
          <p:cNvSpPr/>
          <p:nvPr/>
        </p:nvSpPr>
        <p:spPr>
          <a:xfrm rot="420079">
            <a:off x="938650" y="1806790"/>
            <a:ext cx="3057104" cy="213763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ятно 2 4"/>
          <p:cNvSpPr/>
          <p:nvPr/>
        </p:nvSpPr>
        <p:spPr>
          <a:xfrm rot="20945174" flipH="1">
            <a:off x="8110510" y="1648908"/>
            <a:ext cx="2951552" cy="1958307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 rot="8946060">
            <a:off x="3856052" y="1601319"/>
            <a:ext cx="1303096" cy="645459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50FA5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 rot="12657629" flipH="1">
            <a:off x="6895617" y="1573622"/>
            <a:ext cx="1303096" cy="645459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50FA5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8" name="Picture 4" descr="TARJETAS de emociones para niños inteligencia emocional | Emociones,  Emocional, Inteligencia emocio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1" t="53455" r="61891" b="5267"/>
          <a:stretch/>
        </p:blipFill>
        <p:spPr bwMode="auto">
          <a:xfrm>
            <a:off x="7773017" y="3583092"/>
            <a:ext cx="1645920" cy="232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RJETAS de emociones para niños inteligencia emocional | Emociones,  Emocional, Inteligencia emocio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9" t="53839" b="5075"/>
          <a:stretch/>
        </p:blipFill>
        <p:spPr bwMode="auto">
          <a:xfrm>
            <a:off x="9462007" y="3558005"/>
            <a:ext cx="1562810" cy="23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 трагедии и комед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51" y="2478612"/>
            <a:ext cx="2540438" cy="25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0720" y="821140"/>
            <a:ext cx="220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ІСТОРІЯ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2635" y="2613999"/>
            <a:ext cx="200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776"/>
                </a:solidFill>
              </a:rPr>
              <a:t>КОМЕДІЯ</a:t>
            </a:r>
            <a:endParaRPr lang="uk-UA" sz="2800" b="1" dirty="0">
              <a:solidFill>
                <a:srgbClr val="00277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2050" y="2366451"/>
            <a:ext cx="1734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776"/>
                </a:solidFill>
              </a:rPr>
              <a:t>ТРАГЕДІЯ</a:t>
            </a:r>
            <a:endParaRPr lang="uk-UA" sz="2800" b="1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42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7882" y="473336"/>
            <a:ext cx="11069619" cy="5927464"/>
          </a:xfrm>
          <a:prstGeom prst="round2DiagRect">
            <a:avLst>
              <a:gd name="adj1" fmla="val 230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1298006" y="1015531"/>
            <a:ext cx="9329815" cy="1321944"/>
            <a:chOff x="1362960" y="1065697"/>
            <a:chExt cx="9329815" cy="1282765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2771887" y="1065697"/>
              <a:ext cx="7920888" cy="1282765"/>
            </a:xfrm>
            <a:prstGeom prst="rightArrow">
              <a:avLst>
                <a:gd name="adj1" fmla="val 50000"/>
                <a:gd name="adj2" fmla="val 55000"/>
              </a:avLst>
            </a:prstGeom>
            <a:gradFill>
              <a:gsLst>
                <a:gs pos="75000">
                  <a:srgbClr val="84FAF7"/>
                </a:gs>
                <a:gs pos="25000">
                  <a:srgbClr val="95FBF8"/>
                </a:gs>
                <a:gs pos="50000">
                  <a:srgbClr val="B6FCFA"/>
                </a:gs>
                <a:gs pos="0">
                  <a:srgbClr val="73F9F6"/>
                </a:gs>
                <a:gs pos="100000">
                  <a:srgbClr val="73F9F6"/>
                </a:gs>
              </a:gsLst>
              <a:lin ang="540000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362960" y="1171330"/>
              <a:ext cx="1408927" cy="1080254"/>
            </a:xfrm>
            <a:prstGeom prst="roundRect">
              <a:avLst>
                <a:gd name="adj" fmla="val 22917"/>
              </a:avLst>
            </a:prstGeom>
            <a:gradFill>
              <a:gsLst>
                <a:gs pos="0">
                  <a:srgbClr val="5DD5FF"/>
                </a:gs>
                <a:gs pos="100000">
                  <a:srgbClr val="00B0F0"/>
                </a:gs>
              </a:gsLst>
              <a:lin ang="5400000" scaled="1"/>
            </a:gradFill>
            <a:ln>
              <a:solidFill>
                <a:srgbClr val="A9DA7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63366" y="2325444"/>
            <a:ext cx="9364455" cy="1321925"/>
            <a:chOff x="1316344" y="2601147"/>
            <a:chExt cx="9288059" cy="1349068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2713779" y="2601147"/>
              <a:ext cx="7890624" cy="1349068"/>
            </a:xfrm>
            <a:prstGeom prst="rightArrow">
              <a:avLst>
                <a:gd name="adj1" fmla="val 50000"/>
                <a:gd name="adj2" fmla="val 55000"/>
              </a:avLst>
            </a:prstGeom>
            <a:gradFill>
              <a:gsLst>
                <a:gs pos="25000">
                  <a:srgbClr val="FF38DA"/>
                </a:gs>
                <a:gs pos="75000">
                  <a:srgbClr val="FF61E3"/>
                </a:gs>
                <a:gs pos="50000">
                  <a:srgbClr val="FF97F3"/>
                </a:gs>
                <a:gs pos="0">
                  <a:srgbClr val="FE0ED0"/>
                </a:gs>
                <a:gs pos="100000">
                  <a:srgbClr val="FE0ED0"/>
                </a:gs>
              </a:gsLst>
              <a:lin ang="540000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316344" y="2727501"/>
              <a:ext cx="1397435" cy="1071442"/>
            </a:xfrm>
            <a:prstGeom prst="roundRect">
              <a:avLst>
                <a:gd name="adj" fmla="val 22917"/>
              </a:avLst>
            </a:prstGeom>
            <a:gradFill>
              <a:gsLst>
                <a:gs pos="0">
                  <a:srgbClr val="FE72E3"/>
                </a:gs>
                <a:gs pos="100000">
                  <a:srgbClr val="EF01C2"/>
                </a:gs>
              </a:gsLst>
              <a:lin ang="5400000" scaled="1"/>
            </a:gradFill>
            <a:ln>
              <a:solidFill>
                <a:srgbClr val="A9DA7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77796" y="3631212"/>
            <a:ext cx="9329815" cy="1321944"/>
            <a:chOff x="1362960" y="1065697"/>
            <a:chExt cx="9329815" cy="1282765"/>
          </a:xfrm>
        </p:grpSpPr>
        <p:sp>
          <p:nvSpPr>
            <p:cNvPr id="20" name="Стрелка вправо 19"/>
            <p:cNvSpPr/>
            <p:nvPr/>
          </p:nvSpPr>
          <p:spPr>
            <a:xfrm>
              <a:off x="2771887" y="1065697"/>
              <a:ext cx="7920888" cy="1282765"/>
            </a:xfrm>
            <a:prstGeom prst="rightArrow">
              <a:avLst>
                <a:gd name="adj1" fmla="val 50000"/>
                <a:gd name="adj2" fmla="val 55000"/>
              </a:avLst>
            </a:prstGeom>
            <a:gradFill>
              <a:gsLst>
                <a:gs pos="75000">
                  <a:srgbClr val="84FAF7"/>
                </a:gs>
                <a:gs pos="25000">
                  <a:srgbClr val="95FBF8"/>
                </a:gs>
                <a:gs pos="50000">
                  <a:srgbClr val="B6FCFA"/>
                </a:gs>
                <a:gs pos="0">
                  <a:srgbClr val="73F9F6"/>
                </a:gs>
                <a:gs pos="100000">
                  <a:srgbClr val="73F9F6"/>
                </a:gs>
              </a:gsLst>
              <a:lin ang="540000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362960" y="1171330"/>
              <a:ext cx="1408927" cy="1080254"/>
            </a:xfrm>
            <a:prstGeom prst="roundRect">
              <a:avLst>
                <a:gd name="adj" fmla="val 22917"/>
              </a:avLst>
            </a:prstGeom>
            <a:gradFill>
              <a:gsLst>
                <a:gs pos="0">
                  <a:srgbClr val="5DD5FF"/>
                </a:gs>
                <a:gs pos="100000">
                  <a:srgbClr val="00B0F0"/>
                </a:gs>
              </a:gsLst>
              <a:lin ang="5400000" scaled="1"/>
            </a:gradFill>
            <a:ln>
              <a:solidFill>
                <a:srgbClr val="A9DA7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243156" y="4913977"/>
            <a:ext cx="9364455" cy="1321925"/>
            <a:chOff x="1316344" y="2601147"/>
            <a:chExt cx="9288059" cy="1349068"/>
          </a:xfrm>
        </p:grpSpPr>
        <p:sp>
          <p:nvSpPr>
            <p:cNvPr id="23" name="Стрелка вправо 22"/>
            <p:cNvSpPr/>
            <p:nvPr/>
          </p:nvSpPr>
          <p:spPr>
            <a:xfrm>
              <a:off x="2713779" y="2601147"/>
              <a:ext cx="7890624" cy="1349068"/>
            </a:xfrm>
            <a:prstGeom prst="rightArrow">
              <a:avLst>
                <a:gd name="adj1" fmla="val 50000"/>
                <a:gd name="adj2" fmla="val 55000"/>
              </a:avLst>
            </a:prstGeom>
            <a:gradFill>
              <a:gsLst>
                <a:gs pos="25000">
                  <a:srgbClr val="FF38DA"/>
                </a:gs>
                <a:gs pos="75000">
                  <a:srgbClr val="FF61E3"/>
                </a:gs>
                <a:gs pos="50000">
                  <a:srgbClr val="FF97F3"/>
                </a:gs>
                <a:gs pos="0">
                  <a:srgbClr val="FE0ED0"/>
                </a:gs>
                <a:gs pos="100000">
                  <a:srgbClr val="FE0ED0"/>
                </a:gs>
              </a:gsLst>
              <a:lin ang="540000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316344" y="2727501"/>
              <a:ext cx="1397435" cy="1071442"/>
            </a:xfrm>
            <a:prstGeom prst="roundRect">
              <a:avLst>
                <a:gd name="adj" fmla="val 22917"/>
              </a:avLst>
            </a:prstGeom>
            <a:gradFill>
              <a:gsLst>
                <a:gs pos="0">
                  <a:srgbClr val="FE72E3"/>
                </a:gs>
                <a:gs pos="100000">
                  <a:srgbClr val="EF01C2"/>
                </a:gs>
              </a:gsLst>
              <a:lin ang="5400000" scaled="1"/>
            </a:gradFill>
            <a:ln>
              <a:solidFill>
                <a:srgbClr val="A9DA7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40019" y="664445"/>
            <a:ext cx="6992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Історії можуть бути побудовані на основі: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568" y="1238217"/>
            <a:ext cx="1199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основі</a:t>
            </a:r>
          </a:p>
          <a:p>
            <a:r>
              <a:rPr lang="uk-UA" dirty="0" smtClean="0"/>
              <a:t>реальної</a:t>
            </a:r>
          </a:p>
          <a:p>
            <a:r>
              <a:rPr lang="uk-UA" dirty="0" smtClean="0"/>
              <a:t> ситуації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246214" y="2490205"/>
            <a:ext cx="1512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     На основі</a:t>
            </a:r>
          </a:p>
          <a:p>
            <a:r>
              <a:rPr lang="uk-UA" sz="1400" dirty="0" smtClean="0"/>
              <a:t>     розповіді</a:t>
            </a:r>
          </a:p>
          <a:p>
            <a:r>
              <a:rPr lang="uk-UA" sz="1400" dirty="0" smtClean="0"/>
              <a:t>   реальної чи вигаданої  особи</a:t>
            </a:r>
            <a:endParaRPr lang="uk-U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37206" y="3977096"/>
            <a:ext cx="12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основі</a:t>
            </a:r>
          </a:p>
          <a:p>
            <a:r>
              <a:rPr lang="uk-UA" dirty="0" smtClean="0"/>
              <a:t>сценарію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277796" y="5132230"/>
            <a:ext cx="1354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На основі проблемної</a:t>
            </a:r>
          </a:p>
          <a:p>
            <a:r>
              <a:rPr lang="uk-UA" dirty="0"/>
              <a:t> </a:t>
            </a:r>
            <a:r>
              <a:rPr lang="uk-UA" dirty="0" smtClean="0"/>
              <a:t>  ситуації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926081" y="1309244"/>
            <a:ext cx="6906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р</a:t>
            </a:r>
            <a:r>
              <a:rPr lang="uk-UA" sz="1400" dirty="0" smtClean="0"/>
              <a:t>озуміння проблеми важливіше, ніж її розв’язання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к</a:t>
            </a:r>
            <a:r>
              <a:rPr lang="uk-UA" sz="1400" dirty="0" smtClean="0"/>
              <a:t>олективне обговорення способів дій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в</a:t>
            </a:r>
            <a:r>
              <a:rPr lang="uk-UA" sz="1400" dirty="0" smtClean="0"/>
              <a:t>иявлення вміння застосовувати набуті навички</a:t>
            </a:r>
            <a:endParaRPr lang="uk-U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926081" y="2597926"/>
            <a:ext cx="6992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п</a:t>
            </a:r>
            <a:r>
              <a:rPr lang="uk-UA" sz="1400" dirty="0" smtClean="0"/>
              <a:t>ідвищення інтересу до навчального матеріалу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р</a:t>
            </a:r>
            <a:r>
              <a:rPr lang="uk-UA" sz="1400" dirty="0" smtClean="0"/>
              <a:t>еалізація принципу доступності у навчанні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з</a:t>
            </a:r>
            <a:r>
              <a:rPr lang="uk-UA" sz="1400" dirty="0" smtClean="0"/>
              <a:t>асвоєння запропонованих знань, способів дій тощо</a:t>
            </a:r>
            <a:endParaRPr lang="uk-U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26081" y="3927609"/>
            <a:ext cx="6325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у</a:t>
            </a:r>
            <a:r>
              <a:rPr lang="uk-UA" sz="1400" dirty="0" smtClean="0"/>
              <a:t>чень –активний діяч історії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в</a:t>
            </a:r>
            <a:r>
              <a:rPr lang="uk-UA" sz="1400" dirty="0" smtClean="0"/>
              <a:t>иправлення у способах дій, з якими учень вже знайомий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с</a:t>
            </a:r>
            <a:r>
              <a:rPr lang="uk-UA" sz="1400" dirty="0" smtClean="0"/>
              <a:t>ценарії – моделі ситуацій з реального життя</a:t>
            </a:r>
            <a:endParaRPr lang="uk-U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26081" y="5409863"/>
            <a:ext cx="5325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с</a:t>
            </a:r>
            <a:r>
              <a:rPr lang="uk-UA" sz="1600" dirty="0" smtClean="0"/>
              <a:t>посіб навчити розв’язувати проблеми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15605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460</Words>
  <Application>Microsoft Office PowerPoint</Application>
  <PresentationFormat>Широкоэкранный</PresentationFormat>
  <Paragraphs>110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Mariia</dc:creator>
  <cp:lastModifiedBy>Mariia</cp:lastModifiedBy>
  <cp:revision>63</cp:revision>
  <dcterms:created xsi:type="dcterms:W3CDTF">2022-09-06T19:37:51Z</dcterms:created>
  <dcterms:modified xsi:type="dcterms:W3CDTF">2023-01-15T15:32:23Z</dcterms:modified>
</cp:coreProperties>
</file>