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7" autoAdjust="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050" y="1124744"/>
            <a:ext cx="8424936" cy="2536431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>
                <a:solidFill>
                  <a:schemeClr val="bg1"/>
                </a:solidFill>
              </a:rPr>
              <a:t/>
            </a:r>
            <a:br>
              <a:rPr lang="uk-UA" sz="6000" b="1" dirty="0">
                <a:solidFill>
                  <a:schemeClr val="bg1"/>
                </a:solidFill>
              </a:rPr>
            </a:br>
            <a:r>
              <a:rPr lang="uk-UA" sz="6000" b="1" dirty="0" smtClean="0">
                <a:solidFill>
                  <a:schemeClr val="bg1"/>
                </a:solidFill>
              </a:rPr>
              <a:t>БЕЗПЕЧНЕ ОСВІТНЄ СЕРЕДОВИЩЕ ЗАКЛАДУ ОСВІТИ</a:t>
            </a:r>
            <a:r>
              <a:rPr lang="uk-UA" sz="4800" b="1" dirty="0" smtClean="0">
                <a:solidFill>
                  <a:schemeClr val="bg1"/>
                </a:solidFill>
              </a:rPr>
              <a:t/>
            </a:r>
            <a:br>
              <a:rPr lang="uk-UA" sz="4800" b="1" dirty="0" smtClean="0">
                <a:solidFill>
                  <a:schemeClr val="bg1"/>
                </a:solidFill>
              </a:rPr>
            </a:b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619375" cy="17430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40" y="3740389"/>
            <a:ext cx="3939412" cy="19697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48" y="2870015"/>
            <a:ext cx="2791261" cy="168438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5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5" y="5855859"/>
            <a:ext cx="8063904" cy="936104"/>
          </a:xfrm>
        </p:spPr>
        <p:txBody>
          <a:bodyPr>
            <a:normAutofit fontScale="90000"/>
          </a:bodyPr>
          <a:lstStyle/>
          <a:p>
            <a:pPr algn="l"/>
            <a: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i="1" dirty="0">
                <a:solidFill>
                  <a:schemeClr val="bg1"/>
                </a:solidFill>
                <a:effectLst/>
              </a:rPr>
              <a:t/>
            </a:r>
            <a:br>
              <a:rPr lang="uk-UA" sz="2200" i="1" dirty="0">
                <a:solidFill>
                  <a:schemeClr val="bg1"/>
                </a:solidFill>
                <a:effectLst/>
              </a:rPr>
            </a:br>
            <a:r>
              <a:rPr lang="uk-UA" sz="2200" i="1" dirty="0" smtClean="0">
                <a:solidFill>
                  <a:schemeClr val="bg1"/>
                </a:solidFill>
                <a:effectLst/>
              </a:rPr>
              <a:t/>
            </a:r>
            <a:br>
              <a:rPr lang="uk-UA" sz="2200" i="1" dirty="0" smtClean="0">
                <a:solidFill>
                  <a:schemeClr val="bg1"/>
                </a:solidFill>
                <a:effectLst/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sz="2000" i="1" dirty="0">
                <a:solidFill>
                  <a:schemeClr val="bg1"/>
                </a:solidFill>
                <a:effectLst/>
              </a:rPr>
              <a:t>Використана література: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Цюман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Т. П., Бойчук Н. І. Кодекс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безпечного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освітнього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середовища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: метод.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посіб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. / за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заг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. ред. </a:t>
            </a:r>
            <a:r>
              <a:rPr lang="ru-RU" sz="2000" i="1" dirty="0" err="1">
                <a:solidFill>
                  <a:schemeClr val="bg1"/>
                </a:solidFill>
                <a:effectLst/>
              </a:rPr>
              <a:t>Цюман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 Т. П. – К. – 2018. – 56 с.</a:t>
            </a:r>
            <a:r>
              <a:rPr lang="uk-UA" sz="2000" i="1" dirty="0">
                <a:solidFill>
                  <a:schemeClr val="bg1"/>
                </a:solidFill>
                <a:effectLst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/>
              </a:rPr>
              <a:t/>
            </a:r>
            <a:br>
              <a:rPr lang="uk-UA" dirty="0" smtClean="0">
                <a:solidFill>
                  <a:schemeClr val="bg1"/>
                </a:solidFill>
                <a:effectLst/>
              </a:rPr>
            </a:br>
            <a:endParaRPr lang="uk-UA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491" y="1052736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cap="all" spc="600" dirty="0">
                <a:solidFill>
                  <a:schemeClr val="accent1">
                    <a:alpha val="9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Дякую за увагу</a:t>
            </a:r>
            <a:r>
              <a:rPr lang="uk-UA" sz="7200" cap="all" dirty="0">
                <a:solidFill>
                  <a:schemeClr val="bg1">
                    <a:alpha val="9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7200" cap="all" dirty="0">
                <a:solidFill>
                  <a:schemeClr val="bg1">
                    <a:alpha val="9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uk-UA" sz="7200" cap="all" dirty="0">
              <a:solidFill>
                <a:schemeClr val="bg1">
                  <a:alpha val="99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uk-UA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8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062912" cy="5976663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chemeClr val="bg1"/>
                </a:solidFill>
              </a:rPr>
              <a:t>Для школярів несприятливі впливи середовища зумовлюють: </a:t>
            </a:r>
            <a:r>
              <a:rPr lang="uk-UA" sz="2800" b="1" dirty="0" smtClean="0">
                <a:solidFill>
                  <a:schemeClr val="bg1"/>
                </a:solidFill>
              </a:rPr>
              <a:t/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появу </a:t>
            </a:r>
            <a:r>
              <a:rPr lang="uk-UA" sz="2200" dirty="0">
                <a:solidFill>
                  <a:schemeClr val="bg1"/>
                </a:solidFill>
              </a:rPr>
              <a:t>складних ситуацій у міжособистісному спілкуванні — </a:t>
            </a: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      • конфлікти </a:t>
            </a:r>
            <a:r>
              <a:rPr lang="uk-UA" sz="2200" dirty="0">
                <a:solidFill>
                  <a:schemeClr val="bg1"/>
                </a:solidFill>
              </a:rPr>
              <a:t>з батьками, друзями, </a:t>
            </a:r>
            <a:r>
              <a:rPr lang="uk-UA" sz="2200" dirty="0" smtClean="0">
                <a:solidFill>
                  <a:schemeClr val="bg1"/>
                </a:solidFill>
              </a:rPr>
              <a:t>вчителями;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</a:t>
            </a:r>
            <a:r>
              <a:rPr lang="uk-UA" sz="2200" dirty="0">
                <a:solidFill>
                  <a:schemeClr val="bg1"/>
                </a:solidFill>
              </a:rPr>
              <a:t>непорозуміння з оточенням </a:t>
            </a:r>
            <a:r>
              <a:rPr lang="uk-UA" sz="2200" dirty="0" smtClean="0">
                <a:solidFill>
                  <a:schemeClr val="bg1"/>
                </a:solidFill>
              </a:rPr>
              <a:t>тощо.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прояви </a:t>
            </a:r>
            <a:r>
              <a:rPr lang="uk-UA" sz="2200" dirty="0">
                <a:solidFill>
                  <a:schemeClr val="bg1"/>
                </a:solidFill>
              </a:rPr>
              <a:t>психологічного та емоційного насильства: </a:t>
            </a: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ігнорування;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приниження;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      • погрози;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 • </a:t>
            </a:r>
            <a:r>
              <a:rPr lang="uk-UA" sz="2200" dirty="0">
                <a:solidFill>
                  <a:schemeClr val="bg1"/>
                </a:solidFill>
              </a:rPr>
              <a:t>недоброзичливе ставлення </a:t>
            </a:r>
            <a:r>
              <a:rPr lang="uk-UA" sz="2200" dirty="0" smtClean="0">
                <a:solidFill>
                  <a:schemeClr val="bg1"/>
                </a:solidFill>
              </a:rPr>
              <a:t>тощо.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- </a:t>
            </a:r>
            <a:r>
              <a:rPr lang="uk-UA" sz="2200" dirty="0">
                <a:solidFill>
                  <a:schemeClr val="bg1"/>
                </a:solidFill>
              </a:rPr>
              <a:t>дію несприятливих чинників, пов’язаних із навчанням.</a:t>
            </a:r>
            <a:br>
              <a:rPr lang="uk-UA" sz="2200" dirty="0">
                <a:solidFill>
                  <a:schemeClr val="bg1"/>
                </a:solidFill>
              </a:rPr>
            </a:br>
            <a:endParaRPr lang="uk-U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1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372792"/>
          </a:xfrm>
        </p:spPr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chemeClr val="bg1"/>
                </a:solidFill>
              </a:rPr>
              <a:t>Освітнє середовище </a:t>
            </a:r>
            <a:r>
              <a:rPr lang="uk-UA" sz="2800" dirty="0" smtClean="0">
                <a:solidFill>
                  <a:schemeClr val="bg1"/>
                </a:solidFill>
              </a:rPr>
              <a:t>є частиною </a:t>
            </a:r>
            <a:r>
              <a:rPr lang="uk-UA" sz="2800" dirty="0">
                <a:solidFill>
                  <a:schemeClr val="bg1"/>
                </a:solidFill>
              </a:rPr>
              <a:t>життєвого, соціального середовища людини, що є сукупністю всіх освітніх чинників, які безпосередньо чи опосередковано впливають на особистість у процесах навчання, виховання та </a:t>
            </a:r>
            <a:r>
              <a:rPr lang="uk-UA" sz="2800" dirty="0" smtClean="0">
                <a:solidFill>
                  <a:schemeClr val="bg1"/>
                </a:solidFill>
              </a:rPr>
              <a:t>розвитку;  </a:t>
            </a:r>
            <a:r>
              <a:rPr lang="uk-UA" sz="2800" dirty="0">
                <a:solidFill>
                  <a:schemeClr val="bg1"/>
                </a:solidFill>
              </a:rPr>
              <a:t>виховний простір, що формує особистість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09" y="4365104"/>
            <a:ext cx="3600400" cy="23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11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2912" cy="5677048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i="1" dirty="0" smtClean="0">
                <a:solidFill>
                  <a:schemeClr val="bg1"/>
                </a:solidFill>
              </a:rPr>
              <a:t>Освітнє </a:t>
            </a:r>
            <a:r>
              <a:rPr lang="uk-UA" sz="4000" b="1" i="1" dirty="0">
                <a:solidFill>
                  <a:schemeClr val="bg1"/>
                </a:solidFill>
              </a:rPr>
              <a:t>середовище </a:t>
            </a:r>
            <a:r>
              <a:rPr lang="uk-UA" sz="4000" dirty="0">
                <a:solidFill>
                  <a:schemeClr val="bg1"/>
                </a:solidFill>
              </a:rPr>
              <a:t>— це</a:t>
            </a:r>
            <a:r>
              <a:rPr lang="uk-UA" sz="4000" dirty="0" smtClean="0">
                <a:solidFill>
                  <a:schemeClr val="bg1"/>
                </a:solidFill>
              </a:rPr>
              <a:t>: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► характеристика </a:t>
            </a:r>
            <a:r>
              <a:rPr lang="uk-UA" sz="3600" dirty="0">
                <a:solidFill>
                  <a:schemeClr val="bg1"/>
                </a:solidFill>
              </a:rPr>
              <a:t>життя всередині освітнього </a:t>
            </a:r>
            <a:r>
              <a:rPr lang="uk-UA" sz="3600" dirty="0" smtClean="0">
                <a:solidFill>
                  <a:schemeClr val="bg1"/>
                </a:solidFill>
              </a:rPr>
              <a:t>закладу;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>
                <a:solidFill>
                  <a:schemeClr val="bg1"/>
                </a:solidFill>
              </a:rPr>
              <a:t>►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система впливів і умов формування </a:t>
            </a:r>
            <a:r>
              <a:rPr lang="uk-UA" sz="3600" dirty="0" smtClean="0">
                <a:solidFill>
                  <a:schemeClr val="bg1"/>
                </a:solidFill>
              </a:rPr>
              <a:t>особистості;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>
                <a:solidFill>
                  <a:schemeClr val="bg1"/>
                </a:solidFill>
              </a:rPr>
              <a:t>►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система можливостей для розвитку особистості у соціальному та просторово-предметному оточенні</a:t>
            </a:r>
            <a:r>
              <a:rPr lang="uk-UA" sz="3600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80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0544" y="476672"/>
            <a:ext cx="8062912" cy="612068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>
                <a:solidFill>
                  <a:schemeClr val="bg1"/>
                </a:solidFill>
              </a:rPr>
              <a:t>Безпечне освітнє середовище забезпечує: </a:t>
            </a: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2900" dirty="0" smtClean="0">
                <a:solidFill>
                  <a:schemeClr val="bg1"/>
                </a:solidFill>
              </a:rPr>
              <a:t>♦ наявність </a:t>
            </a:r>
            <a:r>
              <a:rPr lang="uk-UA" sz="2900" dirty="0">
                <a:solidFill>
                  <a:schemeClr val="bg1"/>
                </a:solidFill>
              </a:rPr>
              <a:t>безпечних умов навчання та </a:t>
            </a:r>
            <a:r>
              <a:rPr lang="uk-UA" sz="2900" dirty="0" smtClean="0">
                <a:solidFill>
                  <a:schemeClr val="bg1"/>
                </a:solidFill>
              </a:rPr>
              <a:t>праці;</a:t>
            </a:r>
            <a:br>
              <a:rPr lang="uk-UA" sz="2900" dirty="0" smtClean="0">
                <a:solidFill>
                  <a:schemeClr val="bg1"/>
                </a:solidFill>
              </a:rPr>
            </a:br>
            <a:r>
              <a:rPr lang="uk-UA" sz="2900" dirty="0" smtClean="0">
                <a:solidFill>
                  <a:schemeClr val="bg1"/>
                </a:solidFill>
              </a:rPr>
              <a:t>♦ комфортну </a:t>
            </a:r>
            <a:r>
              <a:rPr lang="uk-UA" sz="2900" dirty="0">
                <a:solidFill>
                  <a:schemeClr val="bg1"/>
                </a:solidFill>
              </a:rPr>
              <a:t>міжособистісну взаємодію, сприяючи емоційному благополуччю учнів, педагогів та </a:t>
            </a:r>
            <a:r>
              <a:rPr lang="uk-UA" sz="2900" dirty="0" smtClean="0">
                <a:solidFill>
                  <a:schemeClr val="bg1"/>
                </a:solidFill>
              </a:rPr>
              <a:t>батьків;</a:t>
            </a:r>
            <a:br>
              <a:rPr lang="uk-UA" sz="2900" dirty="0" smtClean="0">
                <a:solidFill>
                  <a:schemeClr val="bg1"/>
                </a:solidFill>
              </a:rPr>
            </a:br>
            <a:r>
              <a:rPr lang="uk-UA" sz="2900" dirty="0">
                <a:solidFill>
                  <a:schemeClr val="bg1"/>
                </a:solidFill>
              </a:rPr>
              <a:t>♦</a:t>
            </a:r>
            <a:r>
              <a:rPr lang="uk-UA" sz="2900" dirty="0" smtClean="0">
                <a:solidFill>
                  <a:schemeClr val="bg1"/>
                </a:solidFill>
              </a:rPr>
              <a:t> </a:t>
            </a:r>
            <a:r>
              <a:rPr lang="uk-UA" sz="2900" dirty="0">
                <a:solidFill>
                  <a:schemeClr val="bg1"/>
                </a:solidFill>
              </a:rPr>
              <a:t>відсутність будь-яких проявів насильства та наявність достатніх ресурсів для їх </a:t>
            </a:r>
            <a:r>
              <a:rPr lang="uk-UA" sz="2900" dirty="0" smtClean="0">
                <a:solidFill>
                  <a:schemeClr val="bg1"/>
                </a:solidFill>
              </a:rPr>
              <a:t>запобігання;</a:t>
            </a:r>
            <a:br>
              <a:rPr lang="uk-UA" sz="2900" dirty="0" smtClean="0">
                <a:solidFill>
                  <a:schemeClr val="bg1"/>
                </a:solidFill>
              </a:rPr>
            </a:br>
            <a:r>
              <a:rPr lang="uk-UA" sz="2900" dirty="0">
                <a:solidFill>
                  <a:schemeClr val="bg1"/>
                </a:solidFill>
              </a:rPr>
              <a:t>♦</a:t>
            </a:r>
            <a:r>
              <a:rPr lang="uk-UA" sz="2900" dirty="0" smtClean="0">
                <a:solidFill>
                  <a:schemeClr val="bg1"/>
                </a:solidFill>
              </a:rPr>
              <a:t> </a:t>
            </a:r>
            <a:r>
              <a:rPr lang="uk-UA" sz="2900" dirty="0">
                <a:solidFill>
                  <a:schemeClr val="bg1"/>
                </a:solidFill>
              </a:rPr>
              <a:t>дотримання прав і норм фізичної, психологічної, інформаційної та соціальної безпеки кожного учасника освітнього </a:t>
            </a:r>
            <a:r>
              <a:rPr lang="uk-UA" sz="2900" dirty="0" smtClean="0">
                <a:solidFill>
                  <a:schemeClr val="bg1"/>
                </a:solidFill>
              </a:rPr>
              <a:t>процесу.</a:t>
            </a:r>
            <a:endParaRPr lang="uk-UA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66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arbaris\Downloads\Vidi-ta-formi-nasilystva-nad-dtymi-v-osvtnyomu-seredovi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8" t="3844" b="4738"/>
          <a:stretch/>
        </p:blipFill>
        <p:spPr bwMode="auto">
          <a:xfrm>
            <a:off x="395536" y="476672"/>
            <a:ext cx="7272808" cy="6032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387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0" y="692696"/>
            <a:ext cx="800119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0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81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52536" y="665312"/>
            <a:ext cx="9073008" cy="6192688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>
                <a:solidFill>
                  <a:schemeClr val="bg1"/>
                </a:solidFill>
              </a:rPr>
              <a:t>Основні завдання </a:t>
            </a:r>
            <a:r>
              <a:rPr lang="uk-UA" sz="3100" b="1" dirty="0" smtClean="0">
                <a:solidFill>
                  <a:schemeClr val="bg1"/>
                </a:solidFill>
              </a:rPr>
              <a:t>кодексу безпечного освітнього середовища: 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2900" b="1" dirty="0" smtClean="0">
                <a:solidFill>
                  <a:schemeClr val="bg1"/>
                </a:solidFill>
              </a:rPr>
              <a:t/>
            </a:r>
            <a:br>
              <a:rPr lang="uk-UA" sz="2900" b="1" dirty="0" smtClean="0">
                <a:solidFill>
                  <a:schemeClr val="bg1"/>
                </a:solidFill>
              </a:rPr>
            </a:br>
            <a:r>
              <a:rPr lang="uk-UA" sz="2700" b="1" dirty="0" smtClean="0">
                <a:solidFill>
                  <a:schemeClr val="bg1"/>
                </a:solidFill>
              </a:rPr>
              <a:t>►</a:t>
            </a:r>
            <a:r>
              <a:rPr lang="uk-UA" sz="2700" dirty="0" smtClean="0">
                <a:solidFill>
                  <a:schemeClr val="bg1"/>
                </a:solidFill>
              </a:rPr>
              <a:t>виявити </a:t>
            </a:r>
            <a:r>
              <a:rPr lang="uk-UA" sz="2700" dirty="0">
                <a:solidFill>
                  <a:schemeClr val="bg1"/>
                </a:solidFill>
              </a:rPr>
              <a:t>чинники, що перешкоджають безпеці учасників освітнього </a:t>
            </a:r>
            <a:r>
              <a:rPr lang="uk-UA" sz="2700" dirty="0" smtClean="0">
                <a:solidFill>
                  <a:schemeClr val="bg1"/>
                </a:solidFill>
              </a:rPr>
              <a:t>процесу;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►відпрацювати </a:t>
            </a:r>
            <a:r>
              <a:rPr lang="uk-UA" sz="2700" dirty="0">
                <a:solidFill>
                  <a:schemeClr val="bg1"/>
                </a:solidFill>
              </a:rPr>
              <a:t>систему узгоджених поглядів і уявлень учнів, педагогів, психологів, батьків на освітнє середовище </a:t>
            </a:r>
            <a:r>
              <a:rPr lang="uk-UA" sz="2700" dirty="0" smtClean="0">
                <a:solidFill>
                  <a:schemeClr val="bg1"/>
                </a:solidFill>
              </a:rPr>
              <a:t>школи;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►обґрунтувати </a:t>
            </a:r>
            <a:r>
              <a:rPr lang="uk-UA" sz="2700" dirty="0">
                <a:solidFill>
                  <a:schemeClr val="bg1"/>
                </a:solidFill>
              </a:rPr>
              <a:t>умови організації безпечного освітнього середовища та вимоги (критерії) до його ефективної організації для кожного учасника освітнього </a:t>
            </a:r>
            <a:r>
              <a:rPr lang="uk-UA" sz="2700" dirty="0" smtClean="0">
                <a:solidFill>
                  <a:schemeClr val="bg1"/>
                </a:solidFill>
              </a:rPr>
              <a:t>процесу;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►скласти </a:t>
            </a:r>
            <a:r>
              <a:rPr lang="uk-UA" sz="2700" dirty="0">
                <a:solidFill>
                  <a:schemeClr val="bg1"/>
                </a:solidFill>
              </a:rPr>
              <a:t>мінімальну та доступну програму навчання для учнів, педагогів, </a:t>
            </a:r>
            <a:r>
              <a:rPr lang="uk-UA" sz="2700" dirty="0" smtClean="0">
                <a:solidFill>
                  <a:schemeClr val="bg1"/>
                </a:solidFill>
              </a:rPr>
              <a:t>батьків;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►сформулювати </a:t>
            </a:r>
            <a:r>
              <a:rPr lang="uk-UA" sz="2700" dirty="0">
                <a:solidFill>
                  <a:schemeClr val="bg1"/>
                </a:solidFill>
              </a:rPr>
              <a:t>конкретні рекомендації учням, педагогічним працівникам, адміністрації школи, батькам щодо організації безпечного </a:t>
            </a:r>
            <a:r>
              <a:rPr lang="uk-UA" sz="2700" dirty="0" smtClean="0">
                <a:solidFill>
                  <a:schemeClr val="bg1"/>
                </a:solidFill>
              </a:rPr>
              <a:t>середовища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в </a:t>
            </a:r>
            <a:r>
              <a:rPr lang="uk-UA" sz="2700" dirty="0">
                <a:solidFill>
                  <a:schemeClr val="bg1"/>
                </a:solidFill>
              </a:rPr>
              <a:t>закладі</a:t>
            </a:r>
            <a:r>
              <a:rPr lang="uk-UA" sz="2700" dirty="0" smtClean="0">
                <a:solidFill>
                  <a:schemeClr val="bg1"/>
                </a:solidFill>
              </a:rPr>
              <a:t>.</a:t>
            </a:r>
            <a:endParaRPr lang="uk-UA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1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66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  БЕЗПЕЧНЕ ОСВІТНЄ СЕРЕДОВИЩЕ ЗАКЛАДУ ОСВІТИ </vt:lpstr>
      <vt:lpstr>Для школярів несприятливі впливи середовища зумовлюють:    - появу складних ситуацій у міжособистісному спілкуванні —        • конфлікти з батьками, друзями, вчителями;       • непорозуміння з оточенням тощо. - прояви психологічного та емоційного насильства:        • ігнорування;       • приниження;       • погрози;       • недоброзичливе ставлення тощо. - дію несприятливих чинників, пов’язаних із навчанням. </vt:lpstr>
      <vt:lpstr>Освітнє середовище є частиною життєвого, соціального середовища людини, що є сукупністю всіх освітніх чинників, які безпосередньо чи опосередковано впливають на особистість у процесах навчання, виховання та розвитку;  виховний простір, що формує особистість.</vt:lpstr>
      <vt:lpstr>Освітнє середовище — це:   ► характеристика життя всередині освітнього закладу; ► система впливів і умов формування особистості; ► система можливостей для розвитку особистості у соціальному та просторово-предметному оточенні.</vt:lpstr>
      <vt:lpstr>Безпечне освітнє середовище забезпечує:   ♦ наявність безпечних умов навчання та праці; ♦ комфортну міжособистісну взаємодію, сприяючи емоційному благополуччю учнів, педагогів та батьків; ♦ відсутність будь-яких проявів насильства та наявність достатніх ресурсів для їх запобігання; ♦ дотримання прав і норм фізичної, психологічної, інформаційної та соціальної безпеки кожного учасника освітнього процесу.</vt:lpstr>
      <vt:lpstr>Презентация PowerPoint</vt:lpstr>
      <vt:lpstr>Презентация PowerPoint</vt:lpstr>
      <vt:lpstr>Презентация PowerPoint</vt:lpstr>
      <vt:lpstr>Основні завдання кодексу безпечного освітнього середовища:   ►виявити чинники, що перешкоджають безпеці учасників освітнього процесу; ►відпрацювати систему узгоджених поглядів і уявлень учнів, педагогів, психологів, батьків на освітнє середовище школи; ►обґрунтувати умови організації безпечного освітнього середовища та вимоги (критерії) до його ефективної організації для кожного учасника освітнього процесу; ►скласти мінімальну та доступну програму навчання для учнів, педагогів, батьків; ►сформулювати конкретні рекомендації учням, педагогічним працівникам, адміністрації школи, батькам щодо організації безпечного середовища в закладі.</vt:lpstr>
      <vt:lpstr>             Використана література: Цюман Т. П., Бойчук Н. І. Кодекс безпечного освітнього середовища: метод. посіб. / за заг. ред. Цюман Т. П. – К. – 2018. – 56 с.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Безпечне освітнє середовище закладу освіти </dc:title>
  <dc:creator>Barbaris</dc:creator>
  <cp:lastModifiedBy>Barbaris</cp:lastModifiedBy>
  <cp:revision>21</cp:revision>
  <dcterms:created xsi:type="dcterms:W3CDTF">2020-12-17T18:05:55Z</dcterms:created>
  <dcterms:modified xsi:type="dcterms:W3CDTF">2020-12-22T09:16:32Z</dcterms:modified>
</cp:coreProperties>
</file>